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5"/>
  </p:notesMasterIdLst>
  <p:sldIdLst>
    <p:sldId id="256" r:id="rId3"/>
    <p:sldId id="257" r:id="rId4"/>
    <p:sldId id="258" r:id="rId6"/>
    <p:sldId id="259" r:id="rId7"/>
    <p:sldId id="261" r:id="rId8"/>
    <p:sldId id="260" r:id="rId9"/>
    <p:sldId id="262" r:id="rId10"/>
    <p:sldId id="263" r:id="rId11"/>
    <p:sldId id="264" r:id="rId12"/>
  </p:sldIdLst>
  <p:sldSz cx="12192000" cy="6858000"/>
  <p:notesSz cx="7103745" cy="10234295"/>
  <p:embeddedFontLst>
    <p:embeddedFont>
      <p:font typeface="华文中宋" panose="02010600040101010101" charset="-122"/>
      <p:regular r:id="rId16"/>
    </p:embeddedFont>
    <p:embeddedFont>
      <p:font typeface="Calibri" panose="020F0702030404030204" charset="0"/>
      <p:regular r:id="rId17"/>
    </p:embeddedFont>
    <p:embeddedFont>
      <p:font typeface="Calibri Bold" panose="020F0702030404030204" charset="0"/>
      <p:regular r:id="rId18"/>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showGuides="1">
      <p:cViewPr varScale="1">
        <p:scale>
          <a:sx n="116" d="100"/>
          <a:sy n="116" d="100"/>
        </p:scale>
        <p:origin x="336" y="108"/>
      </p:cViewPr>
      <p:guideLst>
        <p:guide orient="horz" pos="2103"/>
        <p:guide pos="3833"/>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当前国内外金融形势复杂化，金融新业态和信息化的深度和广度加强。金融科技的发展推动了金融创新，同时也倒逼金融监管技术的革新。例如，金融服务对象快速增长，产生全生命周期、高覆盖的安全运营的新需求；以及社会各类资金的优化配置、创新创业、产业升级融资也迫切需要智能的投研投顾与投融的评估。</a:t>
            </a:r>
            <a:endParaRPr lang="zh-CN" altLang="en-US"/>
          </a:p>
          <a:p>
            <a:endParaRPr lang="zh-CN" altLang="en-US"/>
          </a:p>
          <a:p>
            <a:r>
              <a:rPr lang="zh-CN" altLang="en-US"/>
              <a:t>智能金融利用人工智能技术与信息可视化和可视分析技术为金融业务深度赋能，使得金融专家深度理解金融数据，获得有效的决策辅助信息。</a:t>
            </a:r>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传统的商业智能集中于对于金融数据的可视展示，而越来越多的场景需要探索数据的多维度，单纯的可视展示已无法满足从业人员对于分析深度与广度的要求。而在金融领域的不同业务端与链路节点上，所面对的需求也有极大的差别，如何与金融行业中开展可视分析的工作也是需要思考与探索的。将金融领域知识向可视化领域延伸，将可视化领域向金融领域探索，可以让我们更有信心做一系列开创性的工作。</a:t>
            </a:r>
            <a:endParaRPr lang="zh-CN" altLang="en-US"/>
          </a:p>
          <a:p>
            <a:r>
              <a:rPr lang="zh-CN" altLang="en-US"/>
              <a:t>在金融各类标的的交易市场以及对应市场的交易研究上，可视分析的应用还极为少见。在广泛应用的机器学习模型难以解释，多维异构数据的关联分析无从下手等金融从业者面对的困难场景下，可视分析切入到数据链路分析的“最后一公里”显得尤为重要。不仅对于从业人员而言意义深远，且对于一般投资者来说可以更加全面深入的了解金融市场、金融产品的运作流程与绩效归因</a:t>
            </a:r>
            <a:r>
              <a:rPr lang="en-US" altLang="zh-CN"/>
              <a:t>.</a:t>
            </a:r>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金融风控全流程分析包括贷前授信决策，贷中风控策略监控，贷后风控策略表现分析，进行策略升级并对存量数据进行风险画像分析，挖掘数据的价值以便于进行精准的广告投放和开发新的金融产品。目前在整个分析流程中依赖于建模和统计分析，不能很直观地挖掘出数据的规律和异常，无法对数据有一个整体的感知。</a:t>
            </a:r>
            <a:endParaRPr lang="zh-CN" altLang="en-US"/>
          </a:p>
          <a:p>
            <a:endParaRPr lang="zh-CN" altLang="en-US"/>
          </a:p>
          <a:p>
            <a:r>
              <a:rPr lang="zh-CN" altLang="en-US"/>
              <a:t>在金融的强监管下，银保监会也需要金融机构对模型和策略进行解释以保证其合规性。</a:t>
            </a:r>
            <a:endParaRPr lang="zh-CN" altLang="en-US"/>
          </a:p>
          <a:p>
            <a:endParaRPr lang="zh-CN" altLang="en-US"/>
          </a:p>
          <a:p>
            <a:r>
              <a:rPr lang="zh-CN" altLang="en-US"/>
              <a:t>可视分析构建了人和机器沟通的桥梁，依赖于多种可视化及交互技术，能够对风控全流程的数据进行监控，分析和呈现，通过交互技术在人的参与下挖掘出数据的价值，帮助业务人员增进对数据的理解，并且增强模型的可解释性。</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金融风控全流程分析包括贷前授信决策，贷中风控策略监控，贷后风控策略表现分析，进行策略升级并对存量数据进行风险画像分析，挖掘数据的价值以便于进行精准的广告投放和开发新的金融产品。目前在整个分析流程中依赖于建模和统计分析，不能很直观地挖掘出数据的规律和异常，无法对数据有一个整体的感知。</a:t>
            </a:r>
            <a:endParaRPr lang="zh-CN" altLang="en-US"/>
          </a:p>
          <a:p>
            <a:endParaRPr lang="zh-CN" altLang="en-US"/>
          </a:p>
          <a:p>
            <a:r>
              <a:rPr lang="zh-CN" altLang="en-US"/>
              <a:t>在金融的强监管下，银保监会也需要金融机构对模型和策略进行解释以保证其合规性。</a:t>
            </a:r>
            <a:endParaRPr lang="zh-CN" altLang="en-US"/>
          </a:p>
          <a:p>
            <a:endParaRPr lang="zh-CN" altLang="en-US"/>
          </a:p>
          <a:p>
            <a:r>
              <a:rPr lang="zh-CN" altLang="en-US"/>
              <a:t>可视分析构建了人和机器沟通的桥梁，依赖于多种可视化及交互技术，能够对风控全流程的数据进行监控，分析和呈现，通过交互技术在人的参与下挖掘出数据的价值，帮助业务人员增进对数据的理解，并且增强模型的可解释性。</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Power BI、Tableau、Qlik View和SAS Visual Analytics，在确定如何以更容易理解的方式表示数据方面创造了新的突破。通过这些交互式可视化软件，从扭曲的原始数据中进行的转换在通过有意义的模式和趋势[10]建立数据和行业决策者之间的连接方面起着至关重要的作用。</a:t>
            </a:r>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sym typeface="+mn-ea"/>
              </a:rPr>
              <a:t>上述采集到的数据经过预处理后，会存储到数据库中。</a:t>
            </a:r>
            <a:endParaRPr lang="zh-CN" altLang="en-US">
              <a:sym typeface="+mn-ea"/>
            </a:endParaRPr>
          </a:p>
          <a:p>
            <a:r>
              <a:rPr lang="zh-CN" altLang="en-US">
                <a:sym typeface="+mn-ea"/>
              </a:rPr>
              <a:t>再接着通过数据结构的转换，将数据映射为需要的可视化元素，如图形符号、颜色。</a:t>
            </a:r>
            <a:endParaRPr lang="zh-CN" altLang="en-US">
              <a:sym typeface="+mn-ea"/>
            </a:endParaRPr>
          </a:p>
          <a:p>
            <a:r>
              <a:rPr lang="zh-CN" altLang="en-US">
                <a:sym typeface="+mn-ea"/>
              </a:rPr>
              <a:t>最后，通过基础的视觉元素，完成相应可视化方法的映射。</a:t>
            </a:r>
            <a:endParaRPr lang="zh-CN" altLang="en-US">
              <a:sym typeface="+mn-ea"/>
            </a:endParaRPr>
          </a:p>
          <a:p>
            <a:r>
              <a:rPr lang="zh-CN" altLang="en-US">
                <a:sym typeface="+mn-ea"/>
              </a:rPr>
              <a:t>其中，本文加入了人机交互机制，方便分析者依据自身的先验知识进行探索。</a:t>
            </a: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6" name="矩形 5"/>
          <p:cNvSpPr/>
          <p:nvPr userDrawn="1"/>
        </p:nvSpPr>
        <p:spPr>
          <a:xfrm>
            <a:off x="0" y="6476365"/>
            <a:ext cx="12192000" cy="381635"/>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7" name="文本框 6"/>
          <p:cNvSpPr txBox="1"/>
          <p:nvPr userDrawn="1"/>
        </p:nvSpPr>
        <p:spPr>
          <a:xfrm>
            <a:off x="4747260" y="6489700"/>
            <a:ext cx="2704465" cy="368300"/>
          </a:xfrm>
          <a:prstGeom prst="rect">
            <a:avLst/>
          </a:prstGeom>
          <a:noFill/>
        </p:spPr>
        <p:txBody>
          <a:bodyPr wrap="none" rtlCol="0">
            <a:spAutoFit/>
          </a:bodyPr>
          <a:p>
            <a:r>
              <a:rPr lang="zh-CN" altLang="en-US" b="1">
                <a:latin typeface="华文中宋" panose="02010600040101010101" charset="-122"/>
                <a:ea typeface="华文中宋" panose="02010600040101010101" charset="-122"/>
              </a:rPr>
              <a:t>金融风控全流程可视分析</a:t>
            </a:r>
            <a:endParaRPr lang="zh-CN" altLang="en-US" b="1">
              <a:latin typeface="华文中宋" panose="02010600040101010101" charset="-122"/>
              <a:ea typeface="华文中宋" panose="02010600040101010101" charset="-122"/>
            </a:endParaRPr>
          </a:p>
        </p:txBody>
      </p:sp>
      <p:pic>
        <p:nvPicPr>
          <p:cNvPr id="8" name="图片 7" descr="银行-花旗"/>
          <p:cNvPicPr>
            <a:picLocks noChangeAspect="1"/>
          </p:cNvPicPr>
          <p:nvPr userDrawn="1"/>
        </p:nvPicPr>
        <p:blipFill>
          <a:blip r:embed="rId2"/>
          <a:stretch>
            <a:fillRect/>
          </a:stretch>
        </p:blipFill>
        <p:spPr>
          <a:xfrm>
            <a:off x="218440" y="6434455"/>
            <a:ext cx="437515" cy="437515"/>
          </a:xfrm>
          <a:prstGeom prst="rect">
            <a:avLst/>
          </a:prstGeom>
        </p:spPr>
      </p:pic>
      <p:sp>
        <p:nvSpPr>
          <p:cNvPr id="11" name="矩形 10"/>
          <p:cNvSpPr/>
          <p:nvPr userDrawn="1"/>
        </p:nvSpPr>
        <p:spPr>
          <a:xfrm>
            <a:off x="0" y="0"/>
            <a:ext cx="12192000" cy="521970"/>
          </a:xfrm>
          <a:prstGeom prst="rect">
            <a:avLst/>
          </a:prstGeom>
          <a:gradFill>
            <a:gsLst>
              <a:gs pos="0">
                <a:srgbClr val="007BD3"/>
              </a:gs>
              <a:gs pos="100000">
                <a:srgbClr val="034373"/>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1" Type="http://schemas.openxmlformats.org/officeDocument/2006/relationships/theme" Target="../theme/theme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6.xml"/><Relationship Id="rId1"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6.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6.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6.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descr="c8de-hzxsvnn8812762 (1)"/>
          <p:cNvPicPr>
            <a:picLocks noChangeAspect="1"/>
          </p:cNvPicPr>
          <p:nvPr/>
        </p:nvPicPr>
        <p:blipFill>
          <a:blip r:embed="rId1"/>
          <a:stretch>
            <a:fillRect/>
          </a:stretch>
        </p:blipFill>
        <p:spPr>
          <a:xfrm>
            <a:off x="0" y="0"/>
            <a:ext cx="12286615" cy="6858000"/>
          </a:xfrm>
          <a:prstGeom prst="rect">
            <a:avLst/>
          </a:prstGeom>
        </p:spPr>
      </p:pic>
      <p:sp>
        <p:nvSpPr>
          <p:cNvPr id="4" name="文本框 3"/>
          <p:cNvSpPr txBox="1"/>
          <p:nvPr/>
        </p:nvSpPr>
        <p:spPr>
          <a:xfrm>
            <a:off x="3724910" y="2122805"/>
            <a:ext cx="7740650" cy="922020"/>
          </a:xfrm>
          <a:prstGeom prst="rect">
            <a:avLst/>
          </a:prstGeom>
          <a:noFill/>
        </p:spPr>
        <p:txBody>
          <a:bodyPr wrap="none" rtlCol="0">
            <a:spAutoFit/>
            <a:scene3d>
              <a:camera prst="orthographicFront"/>
              <a:lightRig rig="threePt" dir="t"/>
            </a:scene3d>
          </a:bodyPr>
          <a:p>
            <a:pPr algn="l"/>
            <a:r>
              <a:rPr lang="zh-CN" altLang="en-US" sz="5400" b="1">
                <a:solidFill>
                  <a:schemeClr val="bg1"/>
                </a:solidFill>
                <a:effectLst>
                  <a:outerShdw blurRad="38100" dist="19050" dir="2700000" algn="tl" rotWithShape="0">
                    <a:schemeClr val="dk1">
                      <a:alpha val="40000"/>
                    </a:schemeClr>
                  </a:outerShdw>
                </a:effectLst>
                <a:latin typeface="Hiragino Sans GB W6" panose="020B0300000000000000" charset="-122"/>
                <a:ea typeface="Hiragino Sans GB W6" panose="020B0300000000000000" charset="-122"/>
              </a:rPr>
              <a:t>金融风控全流程可视分析</a:t>
            </a:r>
            <a:endParaRPr lang="zh-CN" altLang="en-US" sz="5400" b="1">
              <a:solidFill>
                <a:schemeClr val="bg1"/>
              </a:solidFill>
              <a:effectLst>
                <a:outerShdw blurRad="38100" dist="19050" dir="2700000" algn="tl" rotWithShape="0">
                  <a:schemeClr val="dk1">
                    <a:alpha val="40000"/>
                  </a:schemeClr>
                </a:outerShdw>
              </a:effectLst>
              <a:latin typeface="Hiragino Sans GB W6" panose="020B0300000000000000" charset="-122"/>
              <a:ea typeface="Hiragino Sans GB W6" panose="020B0300000000000000" charset="-122"/>
            </a:endParaRPr>
          </a:p>
        </p:txBody>
      </p:sp>
      <p:pic>
        <p:nvPicPr>
          <p:cNvPr id="8" name="图片 7" descr="银行-花旗 (1)"/>
          <p:cNvPicPr>
            <a:picLocks noChangeAspect="1"/>
          </p:cNvPicPr>
          <p:nvPr/>
        </p:nvPicPr>
        <p:blipFill>
          <a:blip r:embed="rId2"/>
          <a:stretch>
            <a:fillRect/>
          </a:stretch>
        </p:blipFill>
        <p:spPr>
          <a:xfrm>
            <a:off x="10524490" y="199390"/>
            <a:ext cx="1079500" cy="1079500"/>
          </a:xfrm>
          <a:prstGeom prst="rect">
            <a:avLst/>
          </a:prstGeom>
        </p:spPr>
      </p:pic>
      <p:sp>
        <p:nvSpPr>
          <p:cNvPr id="9" name="文本框 8"/>
          <p:cNvSpPr txBox="1"/>
          <p:nvPr/>
        </p:nvSpPr>
        <p:spPr>
          <a:xfrm>
            <a:off x="3798570" y="3044825"/>
            <a:ext cx="6885305" cy="368300"/>
          </a:xfrm>
          <a:prstGeom prst="rect">
            <a:avLst/>
          </a:prstGeom>
          <a:noFill/>
        </p:spPr>
        <p:txBody>
          <a:bodyPr wrap="none" rtlCol="0">
            <a:spAutoFit/>
          </a:bodyPr>
          <a:p>
            <a:pPr algn="l"/>
            <a:r>
              <a:rPr lang="zh-CN" altLang="en-US">
                <a:solidFill>
                  <a:schemeClr val="bg1"/>
                </a:solidFill>
                <a:latin typeface="华文中宋" panose="02010600040101010101" charset="-122"/>
                <a:ea typeface="华文中宋" panose="02010600040101010101" charset="-122"/>
              </a:rPr>
              <a:t>Visual analysis of the whole process of financial risk control</a:t>
            </a:r>
            <a:endParaRPr lang="zh-CN" altLang="en-US">
              <a:solidFill>
                <a:schemeClr val="bg1"/>
              </a:solidFill>
              <a:latin typeface="华文中宋" panose="02010600040101010101" charset="-122"/>
              <a:ea typeface="华文中宋" panose="02010600040101010101" charset="-122"/>
            </a:endParaRPr>
          </a:p>
        </p:txBody>
      </p:sp>
      <p:sp>
        <p:nvSpPr>
          <p:cNvPr id="10" name="文本框 9"/>
          <p:cNvSpPr txBox="1"/>
          <p:nvPr/>
        </p:nvSpPr>
        <p:spPr>
          <a:xfrm>
            <a:off x="9133205" y="3766185"/>
            <a:ext cx="2176145" cy="368300"/>
          </a:xfrm>
          <a:prstGeom prst="rect">
            <a:avLst/>
          </a:prstGeom>
          <a:noFill/>
        </p:spPr>
        <p:txBody>
          <a:bodyPr wrap="none" rtlCol="0">
            <a:spAutoFit/>
          </a:bodyPr>
          <a:p>
            <a:r>
              <a:rPr lang="en-US" altLang="zh-CN">
                <a:solidFill>
                  <a:schemeClr val="bg1"/>
                </a:solidFill>
                <a:latin typeface="华文中宋" panose="02010600040101010101" charset="-122"/>
                <a:ea typeface="华文中宋" panose="02010600040101010101" charset="-122"/>
              </a:rPr>
              <a:t>Xie, Zhihai Ocean</a:t>
            </a:r>
            <a:endParaRPr lang="en-US" altLang="zh-CN">
              <a:solidFill>
                <a:schemeClr val="bg1"/>
              </a:solidFill>
              <a:latin typeface="华文中宋" panose="02010600040101010101" charset="-122"/>
              <a:ea typeface="华文中宋" panose="02010600040101010101" charset="-122"/>
            </a:endParaRPr>
          </a:p>
        </p:txBody>
      </p:sp>
      <p:sp>
        <p:nvSpPr>
          <p:cNvPr id="2" name="灯片编号占位符 1"/>
          <p:cNvSpPr>
            <a:spLocks noGrp="1"/>
          </p:cNvSpPr>
          <p:nvPr>
            <p:ph type="sldNum" sz="quarter" idx="12"/>
          </p:nvPr>
        </p:nvSpPr>
        <p:spPr/>
        <p:txBody>
          <a:bodyPr/>
          <a:p>
            <a:fld id="{7D9BB5D0-35E4-459D-AEF3-FE4D7C45CC19}" type="slidenum">
              <a:rPr lang="zh-CN" altLang="en-US" smtClean="0"/>
            </a:fld>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7284720" y="975995"/>
            <a:ext cx="3952875" cy="2453005"/>
          </a:xfrm>
          <a:prstGeom prst="rect">
            <a:avLst/>
          </a:prstGeom>
        </p:spPr>
      </p:pic>
      <p:grpSp>
        <p:nvGrpSpPr>
          <p:cNvPr id="31" name="组合 30"/>
          <p:cNvGrpSpPr/>
          <p:nvPr/>
        </p:nvGrpSpPr>
        <p:grpSpPr>
          <a:xfrm>
            <a:off x="-29845" y="0"/>
            <a:ext cx="12215495" cy="535940"/>
            <a:chOff x="-47" y="0"/>
            <a:chExt cx="19237" cy="844"/>
          </a:xfrm>
        </p:grpSpPr>
        <p:sp>
          <p:nvSpPr>
            <p:cNvPr id="15" name="矩形 14"/>
            <p:cNvSpPr/>
            <p:nvPr/>
          </p:nvSpPr>
          <p:spPr>
            <a:xfrm>
              <a:off x="3824" y="24"/>
              <a:ext cx="3824" cy="821"/>
            </a:xfrm>
            <a:prstGeom prst="rect">
              <a:avLst/>
            </a:prstGeom>
            <a:gradFill>
              <a:gsLst>
                <a:gs pos="500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6" name="矩形 15"/>
            <p:cNvSpPr/>
            <p:nvPr/>
          </p:nvSpPr>
          <p:spPr>
            <a:xfrm>
              <a:off x="7648" y="24"/>
              <a:ext cx="3824"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7" name="矩形 16"/>
            <p:cNvSpPr/>
            <p:nvPr/>
          </p:nvSpPr>
          <p:spPr>
            <a:xfrm>
              <a:off x="11472" y="24"/>
              <a:ext cx="3824"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8" name="矩形 17"/>
            <p:cNvSpPr/>
            <p:nvPr/>
          </p:nvSpPr>
          <p:spPr>
            <a:xfrm>
              <a:off x="15296" y="24"/>
              <a:ext cx="3895"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9" name="矩形 8"/>
            <p:cNvSpPr/>
            <p:nvPr/>
          </p:nvSpPr>
          <p:spPr>
            <a:xfrm>
              <a:off x="-47" y="0"/>
              <a:ext cx="3871" cy="845"/>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0" name="文本框 9"/>
            <p:cNvSpPr txBox="1"/>
            <p:nvPr/>
          </p:nvSpPr>
          <p:spPr>
            <a:xfrm>
              <a:off x="1025" y="132"/>
              <a:ext cx="1732" cy="580"/>
            </a:xfrm>
            <a:prstGeom prst="rect">
              <a:avLst/>
            </a:prstGeom>
            <a:noFill/>
          </p:spPr>
          <p:txBody>
            <a:bodyPr wrap="none" rtlCol="0">
              <a:spAutoFit/>
            </a:bodyPr>
            <a:p>
              <a:r>
                <a:rPr lang="zh-CN" altLang="en-US" b="1">
                  <a:latin typeface="华文中宋" panose="02010600040101010101" charset="-122"/>
                  <a:ea typeface="华文中宋" panose="02010600040101010101" charset="-122"/>
                </a:rPr>
                <a:t>项目背景</a:t>
              </a:r>
              <a:endParaRPr lang="zh-CN" altLang="en-US" b="1">
                <a:latin typeface="华文中宋" panose="02010600040101010101" charset="-122"/>
                <a:ea typeface="华文中宋" panose="02010600040101010101" charset="-122"/>
              </a:endParaRPr>
            </a:p>
          </p:txBody>
        </p:sp>
        <p:sp>
          <p:nvSpPr>
            <p:cNvPr id="11" name="文本框 10"/>
            <p:cNvSpPr txBox="1"/>
            <p:nvPr/>
          </p:nvSpPr>
          <p:spPr>
            <a:xfrm>
              <a:off x="4872" y="145"/>
              <a:ext cx="1732" cy="580"/>
            </a:xfrm>
            <a:prstGeom prst="rect">
              <a:avLst/>
            </a:prstGeom>
            <a:noFill/>
          </p:spPr>
          <p:txBody>
            <a:bodyPr wrap="none" rtlCol="0">
              <a:spAutoFit/>
            </a:bodyPr>
            <a:p>
              <a:r>
                <a:rPr lang="zh-CN" altLang="en-US" b="1">
                  <a:solidFill>
                    <a:schemeClr val="bg1"/>
                  </a:solidFill>
                </a:rPr>
                <a:t>行业现状</a:t>
              </a:r>
              <a:endParaRPr lang="zh-CN" altLang="en-US" b="1">
                <a:solidFill>
                  <a:schemeClr val="bg1"/>
                </a:solidFill>
              </a:endParaRPr>
            </a:p>
          </p:txBody>
        </p:sp>
        <p:sp>
          <p:nvSpPr>
            <p:cNvPr id="12" name="文本框 11"/>
            <p:cNvSpPr txBox="1"/>
            <p:nvPr/>
          </p:nvSpPr>
          <p:spPr>
            <a:xfrm>
              <a:off x="8402" y="132"/>
              <a:ext cx="2454" cy="580"/>
            </a:xfrm>
            <a:prstGeom prst="rect">
              <a:avLst/>
            </a:prstGeom>
            <a:noFill/>
          </p:spPr>
          <p:txBody>
            <a:bodyPr wrap="none" rtlCol="0">
              <a:spAutoFit/>
            </a:bodyPr>
            <a:p>
              <a:r>
                <a:rPr lang="zh-CN" altLang="en-US" b="1">
                  <a:solidFill>
                    <a:schemeClr val="bg1"/>
                  </a:solidFill>
                </a:rPr>
                <a:t>可视分析模型</a:t>
              </a:r>
              <a:endParaRPr lang="zh-CN" altLang="en-US" b="1">
                <a:solidFill>
                  <a:schemeClr val="bg1"/>
                </a:solidFill>
              </a:endParaRPr>
            </a:p>
          </p:txBody>
        </p:sp>
        <p:sp>
          <p:nvSpPr>
            <p:cNvPr id="13" name="文本框 12"/>
            <p:cNvSpPr txBox="1"/>
            <p:nvPr/>
          </p:nvSpPr>
          <p:spPr>
            <a:xfrm>
              <a:off x="12338" y="132"/>
              <a:ext cx="2093" cy="580"/>
            </a:xfrm>
            <a:prstGeom prst="rect">
              <a:avLst/>
            </a:prstGeom>
            <a:noFill/>
          </p:spPr>
          <p:txBody>
            <a:bodyPr wrap="none" rtlCol="0">
              <a:spAutoFit/>
            </a:bodyPr>
            <a:p>
              <a:r>
                <a:rPr lang="zh-CN" altLang="en-US" b="1">
                  <a:solidFill>
                    <a:schemeClr val="bg1"/>
                  </a:solidFill>
                </a:rPr>
                <a:t>可视化方法</a:t>
              </a:r>
              <a:endParaRPr lang="zh-CN" altLang="en-US" b="1">
                <a:solidFill>
                  <a:schemeClr val="bg1"/>
                </a:solidFill>
              </a:endParaRPr>
            </a:p>
          </p:txBody>
        </p:sp>
        <p:sp>
          <p:nvSpPr>
            <p:cNvPr id="14" name="文本框 13"/>
            <p:cNvSpPr txBox="1"/>
            <p:nvPr/>
          </p:nvSpPr>
          <p:spPr>
            <a:xfrm>
              <a:off x="16369" y="132"/>
              <a:ext cx="1732" cy="580"/>
            </a:xfrm>
            <a:prstGeom prst="rect">
              <a:avLst/>
            </a:prstGeom>
            <a:noFill/>
          </p:spPr>
          <p:txBody>
            <a:bodyPr wrap="none" rtlCol="0">
              <a:spAutoFit/>
            </a:bodyPr>
            <a:p>
              <a:r>
                <a:rPr lang="zh-CN" altLang="en-US" b="1">
                  <a:solidFill>
                    <a:schemeClr val="bg1"/>
                  </a:solidFill>
                </a:rPr>
                <a:t>项目评估</a:t>
              </a:r>
              <a:endParaRPr lang="zh-CN" altLang="en-US" b="1">
                <a:solidFill>
                  <a:schemeClr val="bg1"/>
                </a:solidFill>
              </a:endParaRPr>
            </a:p>
          </p:txBody>
        </p:sp>
      </p:grpSp>
      <p:sp>
        <p:nvSpPr>
          <p:cNvPr id="23" name="椭圆 22"/>
          <p:cNvSpPr/>
          <p:nvPr/>
        </p:nvSpPr>
        <p:spPr>
          <a:xfrm>
            <a:off x="795020" y="1272540"/>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1</a:t>
            </a:r>
            <a:endParaRPr lang="en-US" altLang="zh-CN" b="1">
              <a:solidFill>
                <a:schemeClr val="bg1"/>
              </a:solidFill>
              <a:latin typeface="Calibri Bold" panose="020F0702030404030204" charset="0"/>
              <a:cs typeface="Calibri Bold" panose="020F0702030404030204" charset="0"/>
            </a:endParaRPr>
          </a:p>
        </p:txBody>
      </p:sp>
      <p:sp>
        <p:nvSpPr>
          <p:cNvPr id="24" name="文本框 23"/>
          <p:cNvSpPr txBox="1"/>
          <p:nvPr/>
        </p:nvSpPr>
        <p:spPr>
          <a:xfrm>
            <a:off x="1750695" y="1348740"/>
            <a:ext cx="2468880" cy="368300"/>
          </a:xfrm>
          <a:prstGeom prst="rect">
            <a:avLst/>
          </a:prstGeom>
          <a:noFill/>
        </p:spPr>
        <p:txBody>
          <a:bodyPr wrap="none" rtlCol="0" anchor="t">
            <a:spAutoFit/>
          </a:bodyPr>
          <a:p>
            <a:r>
              <a:rPr lang="zh-CN" altLang="en-US">
                <a:sym typeface="+mn-ea"/>
              </a:rPr>
              <a:t>国内外金融形势复杂化</a:t>
            </a:r>
            <a:endParaRPr lang="zh-CN" altLang="en-US"/>
          </a:p>
        </p:txBody>
      </p:sp>
      <p:sp>
        <p:nvSpPr>
          <p:cNvPr id="25" name="椭圆 24"/>
          <p:cNvSpPr/>
          <p:nvPr/>
        </p:nvSpPr>
        <p:spPr>
          <a:xfrm>
            <a:off x="795020" y="2199640"/>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2</a:t>
            </a:r>
            <a:endParaRPr lang="en-US" altLang="zh-CN" b="1">
              <a:solidFill>
                <a:schemeClr val="bg1"/>
              </a:solidFill>
              <a:latin typeface="Calibri Bold" panose="020F0702030404030204" charset="0"/>
              <a:cs typeface="Calibri Bold" panose="020F0702030404030204" charset="0"/>
            </a:endParaRPr>
          </a:p>
        </p:txBody>
      </p:sp>
      <p:sp>
        <p:nvSpPr>
          <p:cNvPr id="27" name="文本框 26"/>
          <p:cNvSpPr txBox="1"/>
          <p:nvPr/>
        </p:nvSpPr>
        <p:spPr>
          <a:xfrm>
            <a:off x="1750695" y="2275840"/>
            <a:ext cx="3840480" cy="368300"/>
          </a:xfrm>
          <a:prstGeom prst="rect">
            <a:avLst/>
          </a:prstGeom>
          <a:noFill/>
        </p:spPr>
        <p:txBody>
          <a:bodyPr wrap="none" rtlCol="0" anchor="t">
            <a:spAutoFit/>
          </a:bodyPr>
          <a:p>
            <a:pPr algn="l"/>
            <a:r>
              <a:rPr lang="zh-CN" altLang="en-US">
                <a:sym typeface="+mn-ea"/>
              </a:rPr>
              <a:t>全生命周期、高覆盖的安全运营需求</a:t>
            </a:r>
            <a:endParaRPr lang="zh-CN" altLang="en-US">
              <a:sym typeface="+mn-ea"/>
            </a:endParaRPr>
          </a:p>
        </p:txBody>
      </p:sp>
      <p:sp>
        <p:nvSpPr>
          <p:cNvPr id="28" name="文本框 27"/>
          <p:cNvSpPr txBox="1"/>
          <p:nvPr/>
        </p:nvSpPr>
        <p:spPr>
          <a:xfrm>
            <a:off x="1750695" y="3060700"/>
            <a:ext cx="2240280" cy="368300"/>
          </a:xfrm>
          <a:prstGeom prst="rect">
            <a:avLst/>
          </a:prstGeom>
          <a:noFill/>
        </p:spPr>
        <p:txBody>
          <a:bodyPr wrap="none" rtlCol="0" anchor="t">
            <a:spAutoFit/>
          </a:bodyPr>
          <a:p>
            <a:r>
              <a:rPr lang="zh-CN" altLang="en-US">
                <a:sym typeface="+mn-ea"/>
              </a:rPr>
              <a:t>各类资金的优化配置</a:t>
            </a:r>
            <a:endParaRPr lang="zh-CN" altLang="en-US"/>
          </a:p>
        </p:txBody>
      </p:sp>
      <p:sp>
        <p:nvSpPr>
          <p:cNvPr id="29" name="椭圆 28"/>
          <p:cNvSpPr/>
          <p:nvPr/>
        </p:nvSpPr>
        <p:spPr>
          <a:xfrm>
            <a:off x="795020" y="3027045"/>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3</a:t>
            </a:r>
            <a:endParaRPr lang="en-US" altLang="zh-CN" b="1">
              <a:solidFill>
                <a:schemeClr val="bg1"/>
              </a:solidFill>
              <a:latin typeface="Calibri Bold" panose="020F0702030404030204" charset="0"/>
              <a:cs typeface="Calibri Bold" panose="020F0702030404030204" charset="0"/>
            </a:endParaRPr>
          </a:p>
        </p:txBody>
      </p:sp>
      <p:sp>
        <p:nvSpPr>
          <p:cNvPr id="30" name="文本框 29"/>
          <p:cNvSpPr txBox="1"/>
          <p:nvPr/>
        </p:nvSpPr>
        <p:spPr>
          <a:xfrm>
            <a:off x="5521960" y="4804410"/>
            <a:ext cx="1097280" cy="368300"/>
          </a:xfrm>
          <a:prstGeom prst="rect">
            <a:avLst/>
          </a:prstGeom>
          <a:noFill/>
        </p:spPr>
        <p:txBody>
          <a:bodyPr wrap="none" rtlCol="0" anchor="t">
            <a:spAutoFit/>
          </a:bodyPr>
          <a:p>
            <a:r>
              <a:rPr lang="zh-CN" altLang="en-US">
                <a:sym typeface="+mn-ea"/>
              </a:rPr>
              <a:t>智能金融</a:t>
            </a: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grpSp>
        <p:nvGrpSpPr>
          <p:cNvPr id="31" name="组合 30"/>
          <p:cNvGrpSpPr/>
          <p:nvPr/>
        </p:nvGrpSpPr>
        <p:grpSpPr>
          <a:xfrm>
            <a:off x="-23495" y="-15240"/>
            <a:ext cx="12216130" cy="536575"/>
            <a:chOff x="-47" y="0"/>
            <a:chExt cx="19238" cy="845"/>
          </a:xfrm>
        </p:grpSpPr>
        <p:sp>
          <p:nvSpPr>
            <p:cNvPr id="15" name="矩形 14"/>
            <p:cNvSpPr/>
            <p:nvPr/>
          </p:nvSpPr>
          <p:spPr>
            <a:xfrm>
              <a:off x="3824" y="24"/>
              <a:ext cx="3824" cy="821"/>
            </a:xfrm>
            <a:prstGeom prst="rect">
              <a:avLst/>
            </a:prstGeom>
            <a:solidFill>
              <a:schemeClr val="accent3">
                <a:lumMod val="60000"/>
                <a:lumOff val="40000"/>
              </a:schemeClr>
            </a:soli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6" name="矩形 15"/>
            <p:cNvSpPr/>
            <p:nvPr/>
          </p:nvSpPr>
          <p:spPr>
            <a:xfrm>
              <a:off x="7648" y="24"/>
              <a:ext cx="3824"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7" name="矩形 16"/>
            <p:cNvSpPr/>
            <p:nvPr/>
          </p:nvSpPr>
          <p:spPr>
            <a:xfrm>
              <a:off x="11472" y="24"/>
              <a:ext cx="3824"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8" name="矩形 17"/>
            <p:cNvSpPr/>
            <p:nvPr/>
          </p:nvSpPr>
          <p:spPr>
            <a:xfrm>
              <a:off x="15296" y="24"/>
              <a:ext cx="3895" cy="821"/>
            </a:xfrm>
            <a:prstGeom prst="rect">
              <a:avLst/>
            </a:prstGeom>
            <a:gradFill>
              <a:gsLst>
                <a:gs pos="0">
                  <a:srgbClr val="007BD3"/>
                </a:gs>
                <a:gs pos="100000">
                  <a:srgbClr val="034373"/>
                </a:gs>
              </a:gsLst>
              <a:lin ang="5400000"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9" name="矩形 8"/>
            <p:cNvSpPr/>
            <p:nvPr/>
          </p:nvSpPr>
          <p:spPr>
            <a:xfrm>
              <a:off x="-47" y="0"/>
              <a:ext cx="3871" cy="845"/>
            </a:xfrm>
            <a:prstGeom prst="rect">
              <a:avLst/>
            </a:prstGeom>
            <a:gradFill>
              <a:gsLst>
                <a:gs pos="0">
                  <a:srgbClr val="007BD3"/>
                </a:gs>
                <a:gs pos="100000">
                  <a:srgbClr val="034373"/>
                </a:gs>
              </a:gsLst>
              <a:lin scaled="0"/>
            </a:gradFill>
            <a:ln>
              <a:noFill/>
            </a:ln>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10" name="文本框 9"/>
            <p:cNvSpPr txBox="1"/>
            <p:nvPr/>
          </p:nvSpPr>
          <p:spPr>
            <a:xfrm>
              <a:off x="1025" y="132"/>
              <a:ext cx="1732" cy="580"/>
            </a:xfrm>
            <a:prstGeom prst="rect">
              <a:avLst/>
            </a:prstGeom>
            <a:noFill/>
          </p:spPr>
          <p:txBody>
            <a:bodyPr wrap="none" rtlCol="0">
              <a:spAutoFit/>
            </a:bodyPr>
            <a:p>
              <a:r>
                <a:rPr lang="zh-CN" altLang="en-US" b="1">
                  <a:solidFill>
                    <a:schemeClr val="bg1"/>
                  </a:solidFill>
                  <a:latin typeface="华文中宋" panose="02010600040101010101" charset="-122"/>
                  <a:ea typeface="华文中宋" panose="02010600040101010101" charset="-122"/>
                </a:rPr>
                <a:t>项目背景</a:t>
              </a:r>
              <a:endParaRPr lang="zh-CN" altLang="en-US" b="1">
                <a:solidFill>
                  <a:schemeClr val="bg1"/>
                </a:solidFill>
                <a:latin typeface="华文中宋" panose="02010600040101010101" charset="-122"/>
                <a:ea typeface="华文中宋" panose="02010600040101010101" charset="-122"/>
              </a:endParaRPr>
            </a:p>
          </p:txBody>
        </p:sp>
        <p:sp>
          <p:nvSpPr>
            <p:cNvPr id="11" name="文本框 10"/>
            <p:cNvSpPr txBox="1"/>
            <p:nvPr/>
          </p:nvSpPr>
          <p:spPr>
            <a:xfrm>
              <a:off x="4872" y="145"/>
              <a:ext cx="1732" cy="580"/>
            </a:xfrm>
            <a:prstGeom prst="rect">
              <a:avLst/>
            </a:prstGeom>
            <a:noFill/>
          </p:spPr>
          <p:txBody>
            <a:bodyPr wrap="none" rtlCol="0">
              <a:spAutoFit/>
            </a:bodyPr>
            <a:p>
              <a:r>
                <a:rPr lang="zh-CN" altLang="en-US" b="1">
                  <a:solidFill>
                    <a:schemeClr val="tx1"/>
                  </a:solidFill>
                  <a:latin typeface="华文中宋" panose="02010600040101010101" charset="-122"/>
                  <a:ea typeface="华文中宋" panose="02010600040101010101" charset="-122"/>
                </a:rPr>
                <a:t>行业现状</a:t>
              </a:r>
              <a:endParaRPr lang="zh-CN" altLang="en-US" b="1">
                <a:solidFill>
                  <a:schemeClr val="tx1"/>
                </a:solidFill>
                <a:latin typeface="华文中宋" panose="02010600040101010101" charset="-122"/>
                <a:ea typeface="华文中宋" panose="02010600040101010101" charset="-122"/>
              </a:endParaRPr>
            </a:p>
          </p:txBody>
        </p:sp>
        <p:sp>
          <p:nvSpPr>
            <p:cNvPr id="12" name="文本框 11"/>
            <p:cNvSpPr txBox="1"/>
            <p:nvPr/>
          </p:nvSpPr>
          <p:spPr>
            <a:xfrm>
              <a:off x="8402" y="132"/>
              <a:ext cx="2454" cy="580"/>
            </a:xfrm>
            <a:prstGeom prst="rect">
              <a:avLst/>
            </a:prstGeom>
            <a:noFill/>
          </p:spPr>
          <p:txBody>
            <a:bodyPr wrap="none" rtlCol="0">
              <a:spAutoFit/>
            </a:bodyPr>
            <a:p>
              <a:r>
                <a:rPr lang="zh-CN" altLang="en-US" b="1">
                  <a:solidFill>
                    <a:schemeClr val="bg1"/>
                  </a:solidFill>
                </a:rPr>
                <a:t>可视分析模型</a:t>
              </a:r>
              <a:endParaRPr lang="zh-CN" altLang="en-US" b="1">
                <a:solidFill>
                  <a:schemeClr val="bg1"/>
                </a:solidFill>
              </a:endParaRPr>
            </a:p>
          </p:txBody>
        </p:sp>
        <p:sp>
          <p:nvSpPr>
            <p:cNvPr id="13" name="文本框 12"/>
            <p:cNvSpPr txBox="1"/>
            <p:nvPr/>
          </p:nvSpPr>
          <p:spPr>
            <a:xfrm>
              <a:off x="12338" y="132"/>
              <a:ext cx="2093" cy="580"/>
            </a:xfrm>
            <a:prstGeom prst="rect">
              <a:avLst/>
            </a:prstGeom>
            <a:noFill/>
          </p:spPr>
          <p:txBody>
            <a:bodyPr wrap="none" rtlCol="0">
              <a:spAutoFit/>
            </a:bodyPr>
            <a:p>
              <a:r>
                <a:rPr lang="zh-CN" altLang="en-US" b="1">
                  <a:solidFill>
                    <a:schemeClr val="bg1"/>
                  </a:solidFill>
                </a:rPr>
                <a:t>可视化方法</a:t>
              </a:r>
              <a:endParaRPr lang="zh-CN" altLang="en-US" b="1">
                <a:solidFill>
                  <a:schemeClr val="bg1"/>
                </a:solidFill>
              </a:endParaRPr>
            </a:p>
          </p:txBody>
        </p:sp>
        <p:sp>
          <p:nvSpPr>
            <p:cNvPr id="14" name="文本框 13"/>
            <p:cNvSpPr txBox="1"/>
            <p:nvPr/>
          </p:nvSpPr>
          <p:spPr>
            <a:xfrm>
              <a:off x="16369" y="132"/>
              <a:ext cx="1732" cy="580"/>
            </a:xfrm>
            <a:prstGeom prst="rect">
              <a:avLst/>
            </a:prstGeom>
            <a:noFill/>
          </p:spPr>
          <p:txBody>
            <a:bodyPr wrap="none" rtlCol="0">
              <a:spAutoFit/>
            </a:bodyPr>
            <a:p>
              <a:r>
                <a:rPr lang="zh-CN" altLang="en-US" b="1">
                  <a:solidFill>
                    <a:schemeClr val="bg1"/>
                  </a:solidFill>
                </a:rPr>
                <a:t>项目评估</a:t>
              </a:r>
              <a:endParaRPr lang="zh-CN" altLang="en-US" b="1">
                <a:solidFill>
                  <a:schemeClr val="bg1"/>
                </a:solidFill>
              </a:endParaRPr>
            </a:p>
          </p:txBody>
        </p:sp>
      </p:grpSp>
      <p:sp>
        <p:nvSpPr>
          <p:cNvPr id="3" name="文本框 2"/>
          <p:cNvSpPr txBox="1"/>
          <p:nvPr/>
        </p:nvSpPr>
        <p:spPr>
          <a:xfrm>
            <a:off x="1395095" y="1301115"/>
            <a:ext cx="4983480" cy="368300"/>
          </a:xfrm>
          <a:prstGeom prst="rect">
            <a:avLst/>
          </a:prstGeom>
          <a:noFill/>
        </p:spPr>
        <p:txBody>
          <a:bodyPr wrap="none" rtlCol="0" anchor="t">
            <a:spAutoFit/>
          </a:bodyPr>
          <a:p>
            <a:pPr algn="l"/>
            <a:r>
              <a:rPr lang="zh-CN" altLang="en-US">
                <a:sym typeface="+mn-ea"/>
              </a:rPr>
              <a:t>传统的商业智能集中于对于金融数据的可视展示</a:t>
            </a:r>
            <a:endParaRPr lang="zh-CN" altLang="en-US"/>
          </a:p>
        </p:txBody>
      </p:sp>
      <p:sp>
        <p:nvSpPr>
          <p:cNvPr id="30" name="文本框 29"/>
          <p:cNvSpPr txBox="1"/>
          <p:nvPr/>
        </p:nvSpPr>
        <p:spPr>
          <a:xfrm>
            <a:off x="6739255" y="1301115"/>
            <a:ext cx="4761230" cy="645160"/>
          </a:xfrm>
          <a:prstGeom prst="rect">
            <a:avLst/>
          </a:prstGeom>
          <a:noFill/>
        </p:spPr>
        <p:txBody>
          <a:bodyPr wrap="none" rtlCol="0" anchor="t">
            <a:spAutoFit/>
          </a:bodyPr>
          <a:p>
            <a:r>
              <a:rPr lang="zh-CN" altLang="en-US" sz="3600" b="1">
                <a:latin typeface="华文中宋" panose="02010600040101010101" charset="-122"/>
                <a:ea typeface="华文中宋" panose="02010600040101010101" charset="-122"/>
                <a:sym typeface="+mn-ea"/>
              </a:rPr>
              <a:t>为什么需要智能金融？</a:t>
            </a:r>
            <a:endParaRPr lang="zh-CN" altLang="en-US" sz="3600" b="1">
              <a:latin typeface="华文中宋" panose="02010600040101010101" charset="-122"/>
              <a:ea typeface="华文中宋" panose="02010600040101010101" charset="-122"/>
              <a:sym typeface="+mn-ea"/>
            </a:endParaRPr>
          </a:p>
        </p:txBody>
      </p:sp>
      <p:sp>
        <p:nvSpPr>
          <p:cNvPr id="23" name="椭圆 22"/>
          <p:cNvSpPr/>
          <p:nvPr/>
        </p:nvSpPr>
        <p:spPr>
          <a:xfrm>
            <a:off x="513715" y="1224915"/>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1</a:t>
            </a:r>
            <a:endParaRPr lang="en-US" altLang="zh-CN" b="1">
              <a:solidFill>
                <a:schemeClr val="bg1"/>
              </a:solidFill>
              <a:latin typeface="Calibri Bold" panose="020F0702030404030204" charset="0"/>
              <a:cs typeface="Calibri Bold" panose="020F0702030404030204" charset="0"/>
            </a:endParaRPr>
          </a:p>
        </p:txBody>
      </p:sp>
      <p:sp>
        <p:nvSpPr>
          <p:cNvPr id="4" name="文本框 3"/>
          <p:cNvSpPr txBox="1"/>
          <p:nvPr/>
        </p:nvSpPr>
        <p:spPr>
          <a:xfrm>
            <a:off x="1395095" y="2969895"/>
            <a:ext cx="2468880" cy="368300"/>
          </a:xfrm>
          <a:prstGeom prst="rect">
            <a:avLst/>
          </a:prstGeom>
          <a:noFill/>
        </p:spPr>
        <p:txBody>
          <a:bodyPr wrap="none" rtlCol="0" anchor="t">
            <a:spAutoFit/>
          </a:bodyPr>
          <a:p>
            <a:r>
              <a:rPr lang="zh-CN" altLang="en-US">
                <a:sym typeface="+mn-ea"/>
              </a:rPr>
              <a:t>缺乏探索数据的多维度</a:t>
            </a:r>
            <a:endParaRPr lang="zh-CN" altLang="en-US"/>
          </a:p>
        </p:txBody>
      </p:sp>
      <p:sp>
        <p:nvSpPr>
          <p:cNvPr id="5" name="椭圆 4"/>
          <p:cNvSpPr/>
          <p:nvPr/>
        </p:nvSpPr>
        <p:spPr>
          <a:xfrm>
            <a:off x="513715" y="2817495"/>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3</a:t>
            </a:r>
            <a:endParaRPr lang="en-US" altLang="zh-CN" b="1">
              <a:solidFill>
                <a:schemeClr val="bg1"/>
              </a:solidFill>
              <a:latin typeface="Calibri Bold" panose="020F0702030404030204" charset="0"/>
              <a:cs typeface="Calibri Bold" panose="020F0702030404030204" charset="0"/>
            </a:endParaRPr>
          </a:p>
        </p:txBody>
      </p:sp>
      <p:sp>
        <p:nvSpPr>
          <p:cNvPr id="6" name="文本框 5"/>
          <p:cNvSpPr txBox="1"/>
          <p:nvPr/>
        </p:nvSpPr>
        <p:spPr>
          <a:xfrm>
            <a:off x="1395095" y="1892935"/>
            <a:ext cx="4297680" cy="645160"/>
          </a:xfrm>
          <a:prstGeom prst="rect">
            <a:avLst/>
          </a:prstGeom>
          <a:noFill/>
        </p:spPr>
        <p:txBody>
          <a:bodyPr wrap="none" rtlCol="0" anchor="t">
            <a:spAutoFit/>
          </a:bodyPr>
          <a:p>
            <a:r>
              <a:rPr lang="zh-CN" altLang="en-US">
                <a:sym typeface="+mn-ea"/>
              </a:rPr>
              <a:t>单纯的可视展示已无法满足从业人员对于</a:t>
            </a:r>
            <a:endParaRPr lang="zh-CN" altLang="en-US">
              <a:sym typeface="+mn-ea"/>
            </a:endParaRPr>
          </a:p>
          <a:p>
            <a:r>
              <a:rPr lang="zh-CN" altLang="en-US">
                <a:sym typeface="+mn-ea"/>
              </a:rPr>
              <a:t>分析深度与广度的要求</a:t>
            </a:r>
            <a:endParaRPr lang="zh-CN" altLang="en-US"/>
          </a:p>
        </p:txBody>
      </p:sp>
      <p:sp>
        <p:nvSpPr>
          <p:cNvPr id="7" name="椭圆 6"/>
          <p:cNvSpPr/>
          <p:nvPr/>
        </p:nvSpPr>
        <p:spPr>
          <a:xfrm>
            <a:off x="513715" y="1950085"/>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2</a:t>
            </a:r>
            <a:endParaRPr lang="en-US" altLang="zh-CN" b="1">
              <a:solidFill>
                <a:schemeClr val="bg1"/>
              </a:solidFill>
              <a:latin typeface="Calibri Bold" panose="020F0702030404030204" charset="0"/>
              <a:cs typeface="Calibri Bold" panose="020F0702030404030204" charset="0"/>
            </a:endParaRPr>
          </a:p>
        </p:txBody>
      </p:sp>
      <p:sp>
        <p:nvSpPr>
          <p:cNvPr id="8" name="文本框 7"/>
          <p:cNvSpPr txBox="1"/>
          <p:nvPr/>
        </p:nvSpPr>
        <p:spPr>
          <a:xfrm>
            <a:off x="1395095" y="3909060"/>
            <a:ext cx="2926080" cy="368300"/>
          </a:xfrm>
          <a:prstGeom prst="rect">
            <a:avLst/>
          </a:prstGeom>
          <a:noFill/>
        </p:spPr>
        <p:txBody>
          <a:bodyPr wrap="none" rtlCol="0" anchor="t">
            <a:spAutoFit/>
          </a:bodyPr>
          <a:p>
            <a:pPr algn="l"/>
            <a:r>
              <a:rPr lang="zh-CN" altLang="en-US">
                <a:sym typeface="+mn-ea"/>
              </a:rPr>
              <a:t>可视分析的应用还极为少见</a:t>
            </a:r>
            <a:endParaRPr lang="zh-CN" altLang="en-US"/>
          </a:p>
        </p:txBody>
      </p:sp>
      <p:sp>
        <p:nvSpPr>
          <p:cNvPr id="19" name="椭圆 18"/>
          <p:cNvSpPr/>
          <p:nvPr/>
        </p:nvSpPr>
        <p:spPr>
          <a:xfrm>
            <a:off x="513715" y="3756660"/>
            <a:ext cx="520700" cy="520700"/>
          </a:xfrm>
          <a:prstGeom prst="ellipse">
            <a:avLst/>
          </a:prstGeom>
          <a:solidFill>
            <a:srgbClr val="0070C0"/>
          </a:solidFill>
        </p:spPr>
        <p:style>
          <a:lnRef idx="2">
            <a:schemeClr val="accent6"/>
          </a:lnRef>
          <a:fillRef idx="1">
            <a:schemeClr val="lt1"/>
          </a:fillRef>
          <a:effectRef idx="0">
            <a:schemeClr val="accent6"/>
          </a:effectRef>
          <a:fontRef idx="minor">
            <a:schemeClr val="dk1"/>
          </a:fontRef>
        </p:style>
        <p:txBody>
          <a:bodyPr rtlCol="0" anchor="ctr"/>
          <a:p>
            <a:pPr algn="ctr"/>
            <a:r>
              <a:rPr lang="en-US" altLang="zh-CN" b="1">
                <a:solidFill>
                  <a:schemeClr val="bg1"/>
                </a:solidFill>
                <a:latin typeface="Calibri Bold" panose="020F0702030404030204" charset="0"/>
                <a:cs typeface="Calibri Bold" panose="020F0702030404030204" charset="0"/>
              </a:rPr>
              <a:t>4</a:t>
            </a:r>
            <a:endParaRPr lang="en-US" altLang="zh-CN" b="1">
              <a:solidFill>
                <a:schemeClr val="bg1"/>
              </a:solidFill>
              <a:latin typeface="Calibri Bold" panose="020F0702030404030204" charset="0"/>
              <a:cs typeface="Calibri Bold" panose="020F0702030404030204" charset="0"/>
            </a:endParaRPr>
          </a:p>
        </p:txBody>
      </p:sp>
      <p:sp>
        <p:nvSpPr>
          <p:cNvPr id="20" name="文本框 19"/>
          <p:cNvSpPr txBox="1"/>
          <p:nvPr/>
        </p:nvSpPr>
        <p:spPr>
          <a:xfrm>
            <a:off x="1395095" y="4638675"/>
            <a:ext cx="3611880" cy="368300"/>
          </a:xfrm>
          <a:prstGeom prst="rect">
            <a:avLst/>
          </a:prstGeom>
          <a:noFill/>
        </p:spPr>
        <p:txBody>
          <a:bodyPr wrap="none" rtlCol="0" anchor="t">
            <a:spAutoFit/>
          </a:bodyPr>
          <a:p>
            <a:r>
              <a:rPr lang="zh-CN" altLang="en-US">
                <a:sym typeface="+mn-ea"/>
              </a:rPr>
              <a:t>广泛应用的机器学习模型难以解释</a:t>
            </a:r>
            <a:endParaRPr lang="zh-CN" altLang="en-US"/>
          </a:p>
        </p:txBody>
      </p:sp>
      <p:sp>
        <p:nvSpPr>
          <p:cNvPr id="21" name="文本框 20"/>
          <p:cNvSpPr txBox="1"/>
          <p:nvPr/>
        </p:nvSpPr>
        <p:spPr>
          <a:xfrm>
            <a:off x="1395095" y="5368290"/>
            <a:ext cx="3611880" cy="368300"/>
          </a:xfrm>
          <a:prstGeom prst="rect">
            <a:avLst/>
          </a:prstGeom>
          <a:noFill/>
        </p:spPr>
        <p:txBody>
          <a:bodyPr wrap="none" rtlCol="0" anchor="t">
            <a:spAutoFit/>
          </a:bodyPr>
          <a:p>
            <a:r>
              <a:rPr lang="zh-CN" altLang="en-US">
                <a:sym typeface="+mn-ea"/>
              </a:rPr>
              <a:t>多维异构数据的关联分析无从下手</a:t>
            </a:r>
            <a:endParaRPr lang="zh-CN" altLang="en-US"/>
          </a:p>
        </p:txBody>
      </p:sp>
      <p:sp>
        <p:nvSpPr>
          <p:cNvPr id="22" name="文本框 21"/>
          <p:cNvSpPr txBox="1"/>
          <p:nvPr/>
        </p:nvSpPr>
        <p:spPr>
          <a:xfrm>
            <a:off x="7139940" y="3632200"/>
            <a:ext cx="3383280" cy="645160"/>
          </a:xfrm>
          <a:prstGeom prst="rect">
            <a:avLst/>
          </a:prstGeom>
          <a:noFill/>
        </p:spPr>
        <p:txBody>
          <a:bodyPr wrap="none" rtlCol="0" anchor="t">
            <a:spAutoFit/>
          </a:bodyPr>
          <a:p>
            <a:r>
              <a:rPr lang="zh-CN" altLang="en-US">
                <a:sym typeface="+mn-ea"/>
              </a:rPr>
              <a:t>可视分析切入到数据链路分析的</a:t>
            </a:r>
            <a:endParaRPr lang="zh-CN" altLang="en-US">
              <a:sym typeface="+mn-ea"/>
            </a:endParaRPr>
          </a:p>
          <a:p>
            <a:r>
              <a:rPr lang="zh-CN" altLang="en-US">
                <a:sym typeface="+mn-ea"/>
              </a:rPr>
              <a:t>“最后一公里”显得尤为重要</a:t>
            </a:r>
            <a:endParaRPr lang="zh-CN" altLang="en-US"/>
          </a:p>
        </p:txBody>
      </p:sp>
      <p:sp>
        <p:nvSpPr>
          <p:cNvPr id="24" name="文本框 23"/>
          <p:cNvSpPr txBox="1"/>
          <p:nvPr/>
        </p:nvSpPr>
        <p:spPr>
          <a:xfrm>
            <a:off x="7139940" y="4591685"/>
            <a:ext cx="4754880" cy="645160"/>
          </a:xfrm>
          <a:prstGeom prst="rect">
            <a:avLst/>
          </a:prstGeom>
          <a:noFill/>
        </p:spPr>
        <p:txBody>
          <a:bodyPr wrap="none" rtlCol="0" anchor="t">
            <a:spAutoFit/>
          </a:bodyPr>
          <a:p>
            <a:r>
              <a:rPr lang="zh-CN" altLang="en-US">
                <a:sym typeface="+mn-ea"/>
              </a:rPr>
              <a:t>对于一般投资者来说可以更加全面深入的了解</a:t>
            </a:r>
            <a:endParaRPr lang="zh-CN" altLang="en-US">
              <a:sym typeface="+mn-ea"/>
            </a:endParaRPr>
          </a:p>
          <a:p>
            <a:r>
              <a:rPr lang="zh-CN" altLang="en-US">
                <a:sym typeface="+mn-ea"/>
              </a:rPr>
              <a:t>金融市场、金融产品的运作流程与绩效归因</a:t>
            </a:r>
            <a:endParaRPr lang="zh-CN"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pic>
        <p:nvPicPr>
          <p:cNvPr id="3" name="图片 2"/>
          <p:cNvPicPr>
            <a:picLocks noChangeAspect="1"/>
          </p:cNvPicPr>
          <p:nvPr/>
        </p:nvPicPr>
        <p:blipFill>
          <a:blip r:embed="rId1"/>
          <a:stretch>
            <a:fillRect/>
          </a:stretch>
        </p:blipFill>
        <p:spPr>
          <a:xfrm>
            <a:off x="241300" y="521970"/>
            <a:ext cx="8538210" cy="4846955"/>
          </a:xfrm>
          <a:prstGeom prst="rect">
            <a:avLst/>
          </a:prstGeom>
        </p:spPr>
      </p:pic>
      <p:sp>
        <p:nvSpPr>
          <p:cNvPr id="4" name="文本框 3"/>
          <p:cNvSpPr txBox="1"/>
          <p:nvPr/>
        </p:nvSpPr>
        <p:spPr>
          <a:xfrm>
            <a:off x="7894320" y="2484120"/>
            <a:ext cx="4297680" cy="922020"/>
          </a:xfrm>
          <a:prstGeom prst="rect">
            <a:avLst/>
          </a:prstGeom>
          <a:noFill/>
        </p:spPr>
        <p:txBody>
          <a:bodyPr wrap="none" rtlCol="0" anchor="t">
            <a:spAutoFit/>
          </a:bodyPr>
          <a:p>
            <a:r>
              <a:rPr lang="zh-CN" altLang="en-US">
                <a:sym typeface="+mn-ea"/>
              </a:rPr>
              <a:t>目前在整个分析流程中依赖于建模和统</a:t>
            </a:r>
            <a:endParaRPr lang="zh-CN" altLang="en-US">
              <a:sym typeface="+mn-ea"/>
            </a:endParaRPr>
          </a:p>
          <a:p>
            <a:r>
              <a:rPr lang="zh-CN" altLang="en-US">
                <a:sym typeface="+mn-ea"/>
              </a:rPr>
              <a:t>计分析，不能很直观地挖掘出数据的规</a:t>
            </a:r>
            <a:endParaRPr lang="zh-CN" altLang="en-US">
              <a:sym typeface="+mn-ea"/>
            </a:endParaRPr>
          </a:p>
          <a:p>
            <a:r>
              <a:rPr lang="zh-CN" altLang="en-US">
                <a:sym typeface="+mn-ea"/>
              </a:rPr>
              <a:t>律和异常，无法对数据有一个整体的感知</a:t>
            </a:r>
            <a:endParaRPr lang="zh-CN"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pic>
        <p:nvPicPr>
          <p:cNvPr id="3" name="图片 2"/>
          <p:cNvPicPr>
            <a:picLocks noChangeAspect="1"/>
          </p:cNvPicPr>
          <p:nvPr/>
        </p:nvPicPr>
        <p:blipFill>
          <a:blip r:embed="rId1"/>
          <a:stretch>
            <a:fillRect/>
          </a:stretch>
        </p:blipFill>
        <p:spPr>
          <a:xfrm>
            <a:off x="241300" y="521970"/>
            <a:ext cx="8538210" cy="4846955"/>
          </a:xfrm>
          <a:prstGeom prst="rect">
            <a:avLst/>
          </a:prstGeom>
        </p:spPr>
      </p:pic>
      <p:sp>
        <p:nvSpPr>
          <p:cNvPr id="5" name="文本框 4"/>
          <p:cNvSpPr txBox="1"/>
          <p:nvPr/>
        </p:nvSpPr>
        <p:spPr>
          <a:xfrm>
            <a:off x="7665720" y="2461260"/>
            <a:ext cx="4526280" cy="1753235"/>
          </a:xfrm>
          <a:prstGeom prst="rect">
            <a:avLst/>
          </a:prstGeom>
          <a:noFill/>
        </p:spPr>
        <p:txBody>
          <a:bodyPr wrap="none" rtlCol="0" anchor="t">
            <a:spAutoFit/>
          </a:bodyPr>
          <a:p>
            <a:r>
              <a:rPr lang="zh-CN" altLang="en-US">
                <a:sym typeface="+mn-ea"/>
              </a:rPr>
              <a:t>可视分析构建了人和机器沟通的桥梁，依赖</a:t>
            </a:r>
            <a:endParaRPr lang="zh-CN" altLang="en-US">
              <a:sym typeface="+mn-ea"/>
            </a:endParaRPr>
          </a:p>
          <a:p>
            <a:r>
              <a:rPr lang="zh-CN" altLang="en-US">
                <a:sym typeface="+mn-ea"/>
              </a:rPr>
              <a:t>于多种可视化及交互技术，能够对风控全流</a:t>
            </a:r>
            <a:endParaRPr lang="zh-CN" altLang="en-US">
              <a:sym typeface="+mn-ea"/>
            </a:endParaRPr>
          </a:p>
          <a:p>
            <a:r>
              <a:rPr lang="zh-CN" altLang="en-US">
                <a:sym typeface="+mn-ea"/>
              </a:rPr>
              <a:t>程的数据进行监控，分析和呈现，通过交互</a:t>
            </a:r>
            <a:endParaRPr lang="zh-CN" altLang="en-US">
              <a:sym typeface="+mn-ea"/>
            </a:endParaRPr>
          </a:p>
          <a:p>
            <a:r>
              <a:rPr lang="zh-CN" altLang="en-US">
                <a:sym typeface="+mn-ea"/>
              </a:rPr>
              <a:t>技术在人的参与下挖掘出数据的价值，帮助</a:t>
            </a:r>
            <a:endParaRPr lang="zh-CN" altLang="en-US">
              <a:sym typeface="+mn-ea"/>
            </a:endParaRPr>
          </a:p>
          <a:p>
            <a:r>
              <a:rPr lang="zh-CN" altLang="en-US">
                <a:sym typeface="+mn-ea"/>
              </a:rPr>
              <a:t>业务人员增进对数据的理解，并且增强模型</a:t>
            </a:r>
            <a:endParaRPr lang="zh-CN" altLang="en-US">
              <a:sym typeface="+mn-ea"/>
            </a:endParaRPr>
          </a:p>
          <a:p>
            <a:r>
              <a:rPr lang="zh-CN" altLang="en-US">
                <a:sym typeface="+mn-ea"/>
              </a:rPr>
              <a:t>的可解释性。</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sp>
        <p:nvSpPr>
          <p:cNvPr id="3" name="文本框 2"/>
          <p:cNvSpPr txBox="1"/>
          <p:nvPr/>
        </p:nvSpPr>
        <p:spPr>
          <a:xfrm>
            <a:off x="843280" y="1363345"/>
            <a:ext cx="10546715" cy="1476375"/>
          </a:xfrm>
          <a:prstGeom prst="rect">
            <a:avLst/>
          </a:prstGeom>
          <a:noFill/>
        </p:spPr>
        <p:txBody>
          <a:bodyPr wrap="square" rtlCol="0" anchor="t">
            <a:spAutoFit/>
          </a:bodyPr>
          <a:p>
            <a:r>
              <a:rPr lang="zh-CN" altLang="en-US"/>
              <a:t>目前大多数关于金融、安全和业务可视化的研究中发现的一些常见问题都源于可视化的形式。例如，企业中的静态可视化往往只允许用户选择一种类型的信息。它们的显示格式通常不会给决策者提供评估的选项。在其他地方，通过交互式可视化，用户可以选择显示哪些数据以及如何表示数据。交互式可视化通常作为一种应用程序在web上使用。在交互式可视化中最重要的是，用户是数据可视化过程的一部分，他们根据自己的选择构建故事。</a:t>
            </a:r>
            <a:endParaRPr lang="zh-CN" altLang="en-US"/>
          </a:p>
        </p:txBody>
      </p:sp>
      <p:sp>
        <p:nvSpPr>
          <p:cNvPr id="4" name="文本框 3"/>
          <p:cNvSpPr txBox="1"/>
          <p:nvPr/>
        </p:nvSpPr>
        <p:spPr>
          <a:xfrm>
            <a:off x="906780" y="3106420"/>
            <a:ext cx="10355580" cy="645160"/>
          </a:xfrm>
          <a:prstGeom prst="rect">
            <a:avLst/>
          </a:prstGeom>
          <a:noFill/>
        </p:spPr>
        <p:txBody>
          <a:bodyPr wrap="square" rtlCol="0" anchor="t">
            <a:spAutoFit/>
          </a:bodyPr>
          <a:p>
            <a:r>
              <a:rPr lang="zh-CN" altLang="en-US"/>
              <a:t>与静态数据可视化相比，交互式数据可视化使决策者能够通过交互式选择和交互式可视化表示，导航并选择他们希望查看的信息，以便作出更好的决策。</a:t>
            </a:r>
            <a:endParaRPr lang="zh-CN" altLang="en-US"/>
          </a:p>
        </p:txBody>
      </p:sp>
      <p:sp>
        <p:nvSpPr>
          <p:cNvPr id="5" name="文本框 4"/>
          <p:cNvSpPr txBox="1"/>
          <p:nvPr/>
        </p:nvSpPr>
        <p:spPr>
          <a:xfrm>
            <a:off x="989330" y="4260850"/>
            <a:ext cx="10273030" cy="922020"/>
          </a:xfrm>
          <a:prstGeom prst="rect">
            <a:avLst/>
          </a:prstGeom>
          <a:noFill/>
        </p:spPr>
        <p:txBody>
          <a:bodyPr wrap="square" rtlCol="0" anchor="t">
            <a:spAutoFit/>
          </a:bodyPr>
          <a:p>
            <a:r>
              <a:rPr lang="zh-CN" altLang="en-US"/>
              <a:t>一项关于“视觉表征:对决策的影响”的研究表明，与使用静态可视化相比，高层管理人员通常使用交互式可视化工具来研究主题内的多个因素。这最终会导致正确的决策。这只是由于可视化工具的发展，可以帮助决策者了解丰富的产品数据库，销售人员，客户和其他类型的市场信息。</a:t>
            </a: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sp>
        <p:nvSpPr>
          <p:cNvPr id="3" name="文本框 2"/>
          <p:cNvSpPr txBox="1"/>
          <p:nvPr/>
        </p:nvSpPr>
        <p:spPr>
          <a:xfrm>
            <a:off x="596900" y="1584960"/>
            <a:ext cx="6386830" cy="1753235"/>
          </a:xfrm>
          <a:prstGeom prst="rect">
            <a:avLst/>
          </a:prstGeom>
          <a:noFill/>
        </p:spPr>
        <p:txBody>
          <a:bodyPr wrap="square" rtlCol="0" anchor="t">
            <a:spAutoFit/>
          </a:bodyPr>
          <a:p>
            <a:r>
              <a:rPr lang="zh-CN" altLang="en-US"/>
              <a:t>如图2所示的平行坐标可以扩展不同对象的多个数据因子的可视化分析。在这里，需要检查的所有数据因子都放在一个轴上，而相对比例的数据对象的相应值则放在另一个轴上。该方法最大的优点之一是使用了多关系3D平行坐标。轴在这里是一个以焦点轴为中心的圆中，以相同格式排列的位置。一个数据项表示为一系列与所有轴相交的线段。这将允许并发地研究变量。</a:t>
            </a:r>
            <a:endParaRPr lang="zh-CN" altLang="en-US"/>
          </a:p>
        </p:txBody>
      </p:sp>
      <p:pic>
        <p:nvPicPr>
          <p:cNvPr id="6" name="图片 5" descr="image"/>
          <p:cNvPicPr>
            <a:picLocks noChangeAspect="1"/>
          </p:cNvPicPr>
          <p:nvPr/>
        </p:nvPicPr>
        <p:blipFill>
          <a:blip r:embed="rId1"/>
          <a:stretch>
            <a:fillRect/>
          </a:stretch>
        </p:blipFill>
        <p:spPr>
          <a:xfrm>
            <a:off x="7139305" y="1448435"/>
            <a:ext cx="4838065" cy="335216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sp>
        <p:nvSpPr>
          <p:cNvPr id="4" name="文本框 3"/>
          <p:cNvSpPr txBox="1"/>
          <p:nvPr/>
        </p:nvSpPr>
        <p:spPr>
          <a:xfrm>
            <a:off x="815975" y="1305560"/>
            <a:ext cx="6550025" cy="1753235"/>
          </a:xfrm>
          <a:prstGeom prst="rect">
            <a:avLst/>
          </a:prstGeom>
          <a:noFill/>
        </p:spPr>
        <p:txBody>
          <a:bodyPr wrap="square" rtlCol="0" anchor="t">
            <a:spAutoFit/>
          </a:bodyPr>
          <a:p>
            <a:r>
              <a:rPr lang="zh-CN" altLang="en-US"/>
              <a:t>交互式可视化分析不仅仅是可视化。它可以被看作是一种综合的决策方法，结合了可视化、人为因素和数据分析。可视化分析作为一种应用，将人的力量与电子数据处理相结合的能力将是可视化技术中最重要的信息。毫无偏见地，可视化成为半自动化分析过程的媒介，人类和机器合作使用各自独特的能力以获得最有效的结果。</a:t>
            </a:r>
            <a:endParaRPr lang="zh-CN" altLang="en-US"/>
          </a:p>
        </p:txBody>
      </p:sp>
      <p:pic>
        <p:nvPicPr>
          <p:cNvPr id="7" name="图片 6" descr="image2"/>
          <p:cNvPicPr>
            <a:picLocks noChangeAspect="1"/>
          </p:cNvPicPr>
          <p:nvPr/>
        </p:nvPicPr>
        <p:blipFill>
          <a:blip r:embed="rId1"/>
          <a:stretch>
            <a:fillRect/>
          </a:stretch>
        </p:blipFill>
        <p:spPr>
          <a:xfrm>
            <a:off x="2211705" y="3058795"/>
            <a:ext cx="7745730" cy="303466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灯片编号占位符 1"/>
          <p:cNvSpPr>
            <a:spLocks noGrp="1"/>
          </p:cNvSpPr>
          <p:nvPr>
            <p:ph type="sldNum" sz="quarter" idx="4294967295"/>
          </p:nvPr>
        </p:nvSpPr>
        <p:spPr>
          <a:xfrm>
            <a:off x="9448800" y="6356350"/>
            <a:ext cx="2743200" cy="365125"/>
          </a:xfrm>
        </p:spPr>
        <p:txBody>
          <a:bodyPr/>
          <a:p>
            <a:fld id="{7D9BB5D0-35E4-459D-AEF3-FE4D7C45CC19}" type="slidenum">
              <a:rPr lang="zh-CN" altLang="en-US" smtClean="0"/>
            </a:fld>
            <a:endParaRPr lang="zh-CN" altLang="en-US"/>
          </a:p>
        </p:txBody>
      </p:sp>
      <p:sp>
        <p:nvSpPr>
          <p:cNvPr id="70" name="灯片编号占位符 69"/>
          <p:cNvSpPr>
            <a:spLocks noGrp="1"/>
          </p:cNvSpPr>
          <p:nvPr/>
        </p:nvSpPr>
        <p:spPr>
          <a:xfrm>
            <a:off x="8680450" y="6468110"/>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4A99A888-F0A6-497F-A203-744BF10280CF}" type="slidenum">
              <a:rPr lang="zh-CN" altLang="en-US" smtClean="0"/>
            </a:fld>
            <a:endParaRPr lang="zh-CN" altLang="en-US"/>
          </a:p>
        </p:txBody>
      </p:sp>
      <p:grpSp>
        <p:nvGrpSpPr>
          <p:cNvPr id="100" name="组合 99"/>
          <p:cNvGrpSpPr/>
          <p:nvPr/>
        </p:nvGrpSpPr>
        <p:grpSpPr>
          <a:xfrm>
            <a:off x="271780" y="2875280"/>
            <a:ext cx="4399915" cy="955040"/>
            <a:chOff x="428" y="4990"/>
            <a:chExt cx="6929" cy="1504"/>
          </a:xfrm>
        </p:grpSpPr>
        <p:sp>
          <p:nvSpPr>
            <p:cNvPr id="3" name="流程图: 磁盘 2"/>
            <p:cNvSpPr/>
            <p:nvPr/>
          </p:nvSpPr>
          <p:spPr>
            <a:xfrm>
              <a:off x="6215" y="4990"/>
              <a:ext cx="1142" cy="1505"/>
            </a:xfrm>
            <a:prstGeom prst="flowChartMagneticDisk">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DataBase</a:t>
              </a:r>
              <a:endParaRPr lang="en-US" altLang="zh-CN"/>
            </a:p>
          </p:txBody>
        </p:sp>
        <p:sp>
          <p:nvSpPr>
            <p:cNvPr id="5" name="矩形 4"/>
            <p:cNvSpPr/>
            <p:nvPr/>
          </p:nvSpPr>
          <p:spPr>
            <a:xfrm>
              <a:off x="3125" y="5367"/>
              <a:ext cx="2257" cy="77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预处理</a:t>
              </a:r>
              <a:endParaRPr lang="zh-CN" altLang="en-US"/>
            </a:p>
          </p:txBody>
        </p:sp>
        <p:sp>
          <p:nvSpPr>
            <p:cNvPr id="6" name="流程图: 直接访问存储器 5"/>
            <p:cNvSpPr/>
            <p:nvPr/>
          </p:nvSpPr>
          <p:spPr>
            <a:xfrm>
              <a:off x="428" y="5197"/>
              <a:ext cx="1996" cy="1116"/>
            </a:xfrm>
            <a:prstGeom prst="flowChartMagneticDrum">
              <a:avLst/>
            </a:prstGeom>
          </p:spPr>
          <p:style>
            <a:lnRef idx="2">
              <a:schemeClr val="dk1"/>
            </a:lnRef>
            <a:fillRef idx="1">
              <a:schemeClr val="lt1"/>
            </a:fillRef>
            <a:effectRef idx="0">
              <a:schemeClr val="dk1"/>
            </a:effectRef>
            <a:fontRef idx="minor">
              <a:schemeClr val="dk1"/>
            </a:fontRef>
          </p:style>
          <p:txBody>
            <a:bodyPr rtlCol="0" anchor="ctr"/>
            <a:p>
              <a:pPr algn="ctr"/>
              <a:r>
                <a:rPr lang="en-US" altLang="zh-CN"/>
                <a:t>Data</a:t>
              </a:r>
              <a:endParaRPr lang="en-US" altLang="zh-CN"/>
            </a:p>
          </p:txBody>
        </p:sp>
        <p:cxnSp>
          <p:nvCxnSpPr>
            <p:cNvPr id="14" name="直接箭头连接符 13"/>
            <p:cNvCxnSpPr>
              <a:stCxn id="6" idx="4"/>
              <a:endCxn id="5" idx="1"/>
            </p:cNvCxnSpPr>
            <p:nvPr/>
          </p:nvCxnSpPr>
          <p:spPr>
            <a:xfrm>
              <a:off x="2424" y="5755"/>
              <a:ext cx="701" cy="0"/>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cxnSp>
          <p:nvCxnSpPr>
            <p:cNvPr id="15" name="直接箭头连接符 14"/>
            <p:cNvCxnSpPr>
              <a:stCxn id="5" idx="3"/>
              <a:endCxn id="3" idx="2"/>
            </p:cNvCxnSpPr>
            <p:nvPr/>
          </p:nvCxnSpPr>
          <p:spPr>
            <a:xfrm flipV="1">
              <a:off x="5382" y="5743"/>
              <a:ext cx="833" cy="12"/>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grpSp>
      <p:grpSp>
        <p:nvGrpSpPr>
          <p:cNvPr id="11" name="组合 10"/>
          <p:cNvGrpSpPr/>
          <p:nvPr/>
        </p:nvGrpSpPr>
        <p:grpSpPr>
          <a:xfrm>
            <a:off x="227965" y="1175385"/>
            <a:ext cx="8091805" cy="1925955"/>
            <a:chOff x="359" y="2313"/>
            <a:chExt cx="12743" cy="3033"/>
          </a:xfrm>
        </p:grpSpPr>
        <p:grpSp>
          <p:nvGrpSpPr>
            <p:cNvPr id="43" name="组合 42"/>
            <p:cNvGrpSpPr/>
            <p:nvPr/>
          </p:nvGrpSpPr>
          <p:grpSpPr>
            <a:xfrm>
              <a:off x="359" y="2313"/>
              <a:ext cx="12743" cy="1453"/>
              <a:chOff x="685" y="2138"/>
              <a:chExt cx="12743" cy="1453"/>
            </a:xfrm>
          </p:grpSpPr>
          <p:grpSp>
            <p:nvGrpSpPr>
              <p:cNvPr id="38" name="组合 37"/>
              <p:cNvGrpSpPr/>
              <p:nvPr/>
            </p:nvGrpSpPr>
            <p:grpSpPr>
              <a:xfrm>
                <a:off x="685" y="2138"/>
                <a:ext cx="12743" cy="1453"/>
                <a:chOff x="685" y="2138"/>
                <a:chExt cx="12743" cy="1453"/>
              </a:xfrm>
            </p:grpSpPr>
            <p:grpSp>
              <p:nvGrpSpPr>
                <p:cNvPr id="37" name="组合 36"/>
                <p:cNvGrpSpPr/>
                <p:nvPr/>
              </p:nvGrpSpPr>
              <p:grpSpPr>
                <a:xfrm>
                  <a:off x="685" y="2138"/>
                  <a:ext cx="12743" cy="923"/>
                  <a:chOff x="685" y="2138"/>
                  <a:chExt cx="12743" cy="923"/>
                </a:xfrm>
              </p:grpSpPr>
              <p:sp>
                <p:nvSpPr>
                  <p:cNvPr id="17" name="流程图: 文档 16"/>
                  <p:cNvSpPr/>
                  <p:nvPr/>
                </p:nvSpPr>
                <p:spPr>
                  <a:xfrm>
                    <a:off x="685" y="2138"/>
                    <a:ext cx="2718" cy="923"/>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缺失值处理</a:t>
                    </a:r>
                    <a:endParaRPr lang="zh-CN" altLang="en-US"/>
                  </a:p>
                </p:txBody>
              </p:sp>
              <p:sp>
                <p:nvSpPr>
                  <p:cNvPr id="18" name="流程图: 文档 17"/>
                  <p:cNvSpPr/>
                  <p:nvPr/>
                </p:nvSpPr>
                <p:spPr>
                  <a:xfrm>
                    <a:off x="4026" y="2138"/>
                    <a:ext cx="2718" cy="923"/>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噪音处理</a:t>
                    </a:r>
                    <a:endParaRPr lang="zh-CN" altLang="en-US"/>
                  </a:p>
                </p:txBody>
              </p:sp>
              <p:sp>
                <p:nvSpPr>
                  <p:cNvPr id="19" name="流程图: 文档 18"/>
                  <p:cNvSpPr/>
                  <p:nvPr/>
                </p:nvSpPr>
                <p:spPr>
                  <a:xfrm>
                    <a:off x="7357" y="2138"/>
                    <a:ext cx="2718" cy="923"/>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分词处理</a:t>
                    </a:r>
                    <a:endParaRPr lang="zh-CN" altLang="en-US"/>
                  </a:p>
                </p:txBody>
              </p:sp>
              <p:sp>
                <p:nvSpPr>
                  <p:cNvPr id="20" name="流程图: 文档 19"/>
                  <p:cNvSpPr/>
                  <p:nvPr/>
                </p:nvSpPr>
                <p:spPr>
                  <a:xfrm>
                    <a:off x="10685" y="2138"/>
                    <a:ext cx="2743" cy="923"/>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中文微博情感词典构建</a:t>
                    </a:r>
                    <a:endParaRPr lang="zh-CN" altLang="en-US"/>
                  </a:p>
                </p:txBody>
              </p:sp>
              <p:cxnSp>
                <p:nvCxnSpPr>
                  <p:cNvPr id="21" name="直接连接符 20"/>
                  <p:cNvCxnSpPr>
                    <a:stCxn id="17" idx="3"/>
                    <a:endCxn id="18" idx="1"/>
                  </p:cNvCxnSpPr>
                  <p:nvPr/>
                </p:nvCxnSpPr>
                <p:spPr>
                  <a:xfrm>
                    <a:off x="3403" y="2600"/>
                    <a:ext cx="623" cy="0"/>
                  </a:xfrm>
                  <a:prstGeom prst="line">
                    <a:avLst/>
                  </a:prstGeom>
                </p:spPr>
                <p:style>
                  <a:lnRef idx="1">
                    <a:schemeClr val="dk1"/>
                  </a:lnRef>
                  <a:fillRef idx="0">
                    <a:schemeClr val="dk1"/>
                  </a:fillRef>
                  <a:effectRef idx="0">
                    <a:schemeClr val="dk1"/>
                  </a:effectRef>
                  <a:fontRef idx="minor">
                    <a:schemeClr val="tx1"/>
                  </a:fontRef>
                </p:style>
              </p:cxnSp>
              <p:cxnSp>
                <p:nvCxnSpPr>
                  <p:cNvPr id="22" name="直接连接符 21"/>
                  <p:cNvCxnSpPr>
                    <a:stCxn id="18" idx="3"/>
                    <a:endCxn id="19" idx="1"/>
                  </p:cNvCxnSpPr>
                  <p:nvPr/>
                </p:nvCxnSpPr>
                <p:spPr>
                  <a:xfrm>
                    <a:off x="6744" y="2600"/>
                    <a:ext cx="613" cy="0"/>
                  </a:xfrm>
                  <a:prstGeom prst="line">
                    <a:avLst/>
                  </a:prstGeom>
                </p:spPr>
                <p:style>
                  <a:lnRef idx="1">
                    <a:schemeClr val="dk1"/>
                  </a:lnRef>
                  <a:fillRef idx="0">
                    <a:schemeClr val="dk1"/>
                  </a:fillRef>
                  <a:effectRef idx="0">
                    <a:schemeClr val="dk1"/>
                  </a:effectRef>
                  <a:fontRef idx="minor">
                    <a:schemeClr val="tx1"/>
                  </a:fontRef>
                </p:style>
              </p:cxnSp>
              <p:cxnSp>
                <p:nvCxnSpPr>
                  <p:cNvPr id="23" name="直接连接符 22"/>
                  <p:cNvCxnSpPr>
                    <a:stCxn id="19" idx="3"/>
                    <a:endCxn id="20" idx="1"/>
                  </p:cNvCxnSpPr>
                  <p:nvPr/>
                </p:nvCxnSpPr>
                <p:spPr>
                  <a:xfrm>
                    <a:off x="10075" y="2600"/>
                    <a:ext cx="610" cy="0"/>
                  </a:xfrm>
                  <a:prstGeom prst="line">
                    <a:avLst/>
                  </a:prstGeom>
                </p:spPr>
                <p:style>
                  <a:lnRef idx="1">
                    <a:schemeClr val="dk1"/>
                  </a:lnRef>
                  <a:fillRef idx="0">
                    <a:schemeClr val="dk1"/>
                  </a:fillRef>
                  <a:effectRef idx="0">
                    <a:schemeClr val="dk1"/>
                  </a:effectRef>
                  <a:fontRef idx="minor">
                    <a:schemeClr val="tx1"/>
                  </a:fontRef>
                </p:style>
              </p:cxnSp>
            </p:grpSp>
            <p:cxnSp>
              <p:nvCxnSpPr>
                <p:cNvPr id="24" name="肘形连接符 23"/>
                <p:cNvCxnSpPr>
                  <a:stCxn id="8" idx="0"/>
                  <a:endCxn id="17" idx="2"/>
                </p:cNvCxnSpPr>
                <p:nvPr/>
              </p:nvCxnSpPr>
              <p:spPr>
                <a:xfrm rot="16200000" flipV="1">
                  <a:off x="4119" y="924"/>
                  <a:ext cx="591" cy="4743"/>
                </a:xfrm>
                <a:prstGeom prst="bentConnector3">
                  <a:avLst>
                    <a:gd name="adj1" fmla="val 44839"/>
                  </a:avLst>
                </a:prstGeom>
              </p:spPr>
              <p:style>
                <a:lnRef idx="1">
                  <a:schemeClr val="dk1"/>
                </a:lnRef>
                <a:fillRef idx="0">
                  <a:schemeClr val="dk1"/>
                </a:fillRef>
                <a:effectRef idx="0">
                  <a:schemeClr val="dk1"/>
                </a:effectRef>
                <a:fontRef idx="minor">
                  <a:schemeClr val="tx1"/>
                </a:fontRef>
              </p:style>
            </p:cxnSp>
          </p:grpSp>
          <p:cxnSp>
            <p:nvCxnSpPr>
              <p:cNvPr id="25" name="肘形连接符 24"/>
              <p:cNvCxnSpPr>
                <a:stCxn id="8" idx="0"/>
                <a:endCxn id="18" idx="2"/>
              </p:cNvCxnSpPr>
              <p:nvPr/>
            </p:nvCxnSpPr>
            <p:spPr>
              <a:xfrm rot="16200000" flipV="1">
                <a:off x="5790" y="2594"/>
                <a:ext cx="591" cy="1402"/>
              </a:xfrm>
              <a:prstGeom prst="bentConnector3">
                <a:avLst>
                  <a:gd name="adj1" fmla="val 44924"/>
                </a:avLst>
              </a:prstGeom>
            </p:spPr>
            <p:style>
              <a:lnRef idx="1">
                <a:schemeClr val="dk1"/>
              </a:lnRef>
              <a:fillRef idx="0">
                <a:schemeClr val="dk1"/>
              </a:fillRef>
              <a:effectRef idx="0">
                <a:schemeClr val="dk1"/>
              </a:effectRef>
              <a:fontRef idx="minor">
                <a:schemeClr val="tx1"/>
              </a:fontRef>
            </p:style>
          </p:cxnSp>
          <p:cxnSp>
            <p:nvCxnSpPr>
              <p:cNvPr id="32" name="肘形连接符 31"/>
              <p:cNvCxnSpPr>
                <a:stCxn id="8" idx="0"/>
                <a:endCxn id="19" idx="2"/>
              </p:cNvCxnSpPr>
              <p:nvPr/>
            </p:nvCxnSpPr>
            <p:spPr>
              <a:xfrm rot="16200000">
                <a:off x="7455" y="2331"/>
                <a:ext cx="591" cy="1929"/>
              </a:xfrm>
              <a:prstGeom prst="bentConnector3">
                <a:avLst>
                  <a:gd name="adj1" fmla="val 44839"/>
                </a:avLst>
              </a:prstGeom>
            </p:spPr>
            <p:style>
              <a:lnRef idx="1">
                <a:schemeClr val="dk1"/>
              </a:lnRef>
              <a:fillRef idx="0">
                <a:schemeClr val="dk1"/>
              </a:fillRef>
              <a:effectRef idx="0">
                <a:schemeClr val="dk1"/>
              </a:effectRef>
              <a:fontRef idx="minor">
                <a:schemeClr val="tx1"/>
              </a:fontRef>
            </p:style>
          </p:cxnSp>
          <p:cxnSp>
            <p:nvCxnSpPr>
              <p:cNvPr id="36" name="肘形连接符 35"/>
              <p:cNvCxnSpPr/>
              <p:nvPr/>
            </p:nvCxnSpPr>
            <p:spPr>
              <a:xfrm rot="16200000">
                <a:off x="9119" y="667"/>
                <a:ext cx="591" cy="5257"/>
              </a:xfrm>
              <a:prstGeom prst="bentConnector3">
                <a:avLst>
                  <a:gd name="adj1" fmla="val 44839"/>
                </a:avLst>
              </a:prstGeom>
            </p:spPr>
            <p:style>
              <a:lnRef idx="1">
                <a:schemeClr val="dk1"/>
              </a:lnRef>
              <a:fillRef idx="0">
                <a:schemeClr val="dk1"/>
              </a:fillRef>
              <a:effectRef idx="0">
                <a:schemeClr val="dk1"/>
              </a:effectRef>
              <a:fontRef idx="minor">
                <a:schemeClr val="tx1"/>
              </a:fontRef>
            </p:style>
          </p:cxnSp>
        </p:grpSp>
        <p:cxnSp>
          <p:nvCxnSpPr>
            <p:cNvPr id="10" name="肘形连接符 9"/>
            <p:cNvCxnSpPr>
              <a:stCxn id="5" idx="0"/>
            </p:cNvCxnSpPr>
            <p:nvPr/>
          </p:nvCxnSpPr>
          <p:spPr>
            <a:xfrm rot="16200000">
              <a:off x="4559" y="3428"/>
              <a:ext cx="1612" cy="2223"/>
            </a:xfrm>
            <a:prstGeom prst="bentConnector2">
              <a:avLst/>
            </a:prstGeom>
          </p:spPr>
          <p:style>
            <a:lnRef idx="1">
              <a:schemeClr val="dk1"/>
            </a:lnRef>
            <a:fillRef idx="0">
              <a:schemeClr val="dk1"/>
            </a:fillRef>
            <a:effectRef idx="0">
              <a:schemeClr val="dk1"/>
            </a:effectRef>
            <a:fontRef idx="minor">
              <a:schemeClr val="tx1"/>
            </a:fontRef>
          </p:style>
        </p:cxnSp>
      </p:grpSp>
      <p:grpSp>
        <p:nvGrpSpPr>
          <p:cNvPr id="8" name="组合 7"/>
          <p:cNvGrpSpPr/>
          <p:nvPr/>
        </p:nvGrpSpPr>
        <p:grpSpPr>
          <a:xfrm>
            <a:off x="4671695" y="3114675"/>
            <a:ext cx="2089150" cy="492760"/>
            <a:chOff x="7357" y="5367"/>
            <a:chExt cx="3290" cy="776"/>
          </a:xfrm>
        </p:grpSpPr>
        <p:sp>
          <p:nvSpPr>
            <p:cNvPr id="9" name="矩形 8"/>
            <p:cNvSpPr/>
            <p:nvPr/>
          </p:nvSpPr>
          <p:spPr>
            <a:xfrm>
              <a:off x="8391" y="5367"/>
              <a:ext cx="2257" cy="77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数据结构</a:t>
              </a:r>
              <a:endParaRPr lang="zh-CN" altLang="en-US"/>
            </a:p>
          </p:txBody>
        </p:sp>
        <p:cxnSp>
          <p:nvCxnSpPr>
            <p:cNvPr id="16" name="直接箭头连接符 15"/>
            <p:cNvCxnSpPr>
              <a:endCxn id="9" idx="1"/>
            </p:cNvCxnSpPr>
            <p:nvPr/>
          </p:nvCxnSpPr>
          <p:spPr>
            <a:xfrm>
              <a:off x="7357" y="5743"/>
              <a:ext cx="1034" cy="12"/>
            </a:xfrm>
            <a:prstGeom prst="straightConnector1">
              <a:avLst/>
            </a:prstGeom>
            <a:ln>
              <a:tailEnd type="arrow" w="med" len="med"/>
            </a:ln>
          </p:spPr>
          <p:style>
            <a:lnRef idx="1">
              <a:schemeClr val="dk1"/>
            </a:lnRef>
            <a:fillRef idx="0">
              <a:schemeClr val="dk1"/>
            </a:fillRef>
            <a:effectRef idx="0">
              <a:schemeClr val="dk1"/>
            </a:effectRef>
            <a:fontRef idx="minor">
              <a:schemeClr val="tx1"/>
            </a:fontRef>
          </p:style>
        </p:cxnSp>
      </p:grpSp>
      <p:grpSp>
        <p:nvGrpSpPr>
          <p:cNvPr id="54" name="组合 53"/>
          <p:cNvGrpSpPr/>
          <p:nvPr/>
        </p:nvGrpSpPr>
        <p:grpSpPr>
          <a:xfrm>
            <a:off x="6761480" y="2080895"/>
            <a:ext cx="2249170" cy="2581910"/>
            <a:chOff x="10648" y="3739"/>
            <a:chExt cx="3542" cy="4066"/>
          </a:xfrm>
        </p:grpSpPr>
        <p:cxnSp>
          <p:nvCxnSpPr>
            <p:cNvPr id="55" name="肘形连接符 54"/>
            <p:cNvCxnSpPr>
              <a:endCxn id="59" idx="1"/>
            </p:cNvCxnSpPr>
            <p:nvPr/>
          </p:nvCxnSpPr>
          <p:spPr>
            <a:xfrm>
              <a:off x="10648" y="5755"/>
              <a:ext cx="1287" cy="5"/>
            </a:xfrm>
            <a:prstGeom prst="bentConnector2">
              <a:avLst/>
            </a:prstGeom>
            <a:ln>
              <a:tailEnd type="arrow" w="med" len="med"/>
            </a:ln>
          </p:spPr>
          <p:style>
            <a:lnRef idx="1">
              <a:schemeClr val="dk1"/>
            </a:lnRef>
            <a:fillRef idx="0">
              <a:schemeClr val="dk1"/>
            </a:fillRef>
            <a:effectRef idx="0">
              <a:schemeClr val="dk1"/>
            </a:effectRef>
            <a:fontRef idx="minor">
              <a:schemeClr val="tx1"/>
            </a:fontRef>
          </p:style>
        </p:cxnSp>
        <p:grpSp>
          <p:nvGrpSpPr>
            <p:cNvPr id="56" name="组合 55"/>
            <p:cNvGrpSpPr/>
            <p:nvPr/>
          </p:nvGrpSpPr>
          <p:grpSpPr>
            <a:xfrm>
              <a:off x="10648" y="3739"/>
              <a:ext cx="3542" cy="4066"/>
              <a:chOff x="10648" y="3739"/>
              <a:chExt cx="3542" cy="4066"/>
            </a:xfrm>
          </p:grpSpPr>
          <p:grpSp>
            <p:nvGrpSpPr>
              <p:cNvPr id="57" name="组合 56"/>
              <p:cNvGrpSpPr/>
              <p:nvPr/>
            </p:nvGrpSpPr>
            <p:grpSpPr>
              <a:xfrm>
                <a:off x="10648" y="3739"/>
                <a:ext cx="3543" cy="4066"/>
                <a:chOff x="10648" y="3739"/>
                <a:chExt cx="3543" cy="4066"/>
              </a:xfrm>
            </p:grpSpPr>
            <p:sp>
              <p:nvSpPr>
                <p:cNvPr id="58" name="矩形 57"/>
                <p:cNvSpPr/>
                <p:nvPr/>
              </p:nvSpPr>
              <p:spPr>
                <a:xfrm>
                  <a:off x="11935" y="3739"/>
                  <a:ext cx="2257" cy="77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图形符号</a:t>
                  </a:r>
                  <a:endParaRPr lang="zh-CN" altLang="en-US"/>
                </a:p>
              </p:txBody>
            </p:sp>
            <p:sp>
              <p:nvSpPr>
                <p:cNvPr id="59" name="矩形 58"/>
                <p:cNvSpPr/>
                <p:nvPr/>
              </p:nvSpPr>
              <p:spPr>
                <a:xfrm>
                  <a:off x="11935" y="5367"/>
                  <a:ext cx="2257" cy="77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颜色</a:t>
                  </a:r>
                  <a:endParaRPr lang="zh-CN" altLang="en-US"/>
                </a:p>
              </p:txBody>
            </p:sp>
            <p:sp>
              <p:nvSpPr>
                <p:cNvPr id="60" name="矩形 59"/>
                <p:cNvSpPr/>
                <p:nvPr/>
              </p:nvSpPr>
              <p:spPr>
                <a:xfrm>
                  <a:off x="11935" y="7029"/>
                  <a:ext cx="2257" cy="77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变量</a:t>
                  </a:r>
                  <a:endParaRPr lang="zh-CN" altLang="en-US"/>
                </a:p>
              </p:txBody>
            </p:sp>
            <p:cxnSp>
              <p:nvCxnSpPr>
                <p:cNvPr id="65" name="肘形连接符 64"/>
                <p:cNvCxnSpPr>
                  <a:endCxn id="58" idx="1"/>
                </p:cNvCxnSpPr>
                <p:nvPr/>
              </p:nvCxnSpPr>
              <p:spPr>
                <a:xfrm flipV="1">
                  <a:off x="10648" y="4127"/>
                  <a:ext cx="1287" cy="1628"/>
                </a:xfrm>
                <a:prstGeom prst="bentConnector3">
                  <a:avLst>
                    <a:gd name="adj1" fmla="val 50039"/>
                  </a:avLst>
                </a:prstGeom>
                <a:ln>
                  <a:tailEnd type="arrow" w="med" len="med"/>
                </a:ln>
              </p:spPr>
              <p:style>
                <a:lnRef idx="1">
                  <a:schemeClr val="dk1"/>
                </a:lnRef>
                <a:fillRef idx="0">
                  <a:schemeClr val="dk1"/>
                </a:fillRef>
                <a:effectRef idx="0">
                  <a:schemeClr val="dk1"/>
                </a:effectRef>
                <a:fontRef idx="minor">
                  <a:schemeClr val="tx1"/>
                </a:fontRef>
              </p:style>
            </p:cxnSp>
          </p:grpSp>
          <p:cxnSp>
            <p:nvCxnSpPr>
              <p:cNvPr id="66" name="肘形连接符 65"/>
              <p:cNvCxnSpPr>
                <a:endCxn id="60" idx="1"/>
              </p:cNvCxnSpPr>
              <p:nvPr/>
            </p:nvCxnSpPr>
            <p:spPr>
              <a:xfrm>
                <a:off x="10648" y="5755"/>
                <a:ext cx="1287" cy="1662"/>
              </a:xfrm>
              <a:prstGeom prst="bentConnector3">
                <a:avLst>
                  <a:gd name="adj1" fmla="val 50039"/>
                </a:avLst>
              </a:prstGeom>
              <a:ln>
                <a:tailEnd type="arrow" w="med" len="med"/>
              </a:ln>
            </p:spPr>
            <p:style>
              <a:lnRef idx="1">
                <a:schemeClr val="dk1"/>
              </a:lnRef>
              <a:fillRef idx="0">
                <a:schemeClr val="dk1"/>
              </a:fillRef>
              <a:effectRef idx="0">
                <a:schemeClr val="dk1"/>
              </a:effectRef>
              <a:fontRef idx="minor">
                <a:schemeClr val="tx1"/>
              </a:fontRef>
            </p:style>
          </p:cxnSp>
        </p:grpSp>
      </p:grpSp>
      <p:grpSp>
        <p:nvGrpSpPr>
          <p:cNvPr id="81" name="组合 80"/>
          <p:cNvGrpSpPr/>
          <p:nvPr/>
        </p:nvGrpSpPr>
        <p:grpSpPr>
          <a:xfrm>
            <a:off x="591820" y="2327275"/>
            <a:ext cx="11014710" cy="3796030"/>
            <a:chOff x="932" y="4127"/>
            <a:chExt cx="17346" cy="5978"/>
          </a:xfrm>
        </p:grpSpPr>
        <p:grpSp>
          <p:nvGrpSpPr>
            <p:cNvPr id="82" name="组合 81"/>
            <p:cNvGrpSpPr/>
            <p:nvPr/>
          </p:nvGrpSpPr>
          <p:grpSpPr>
            <a:xfrm>
              <a:off x="932" y="4127"/>
              <a:ext cx="17346" cy="5979"/>
              <a:chOff x="932" y="4127"/>
              <a:chExt cx="17346" cy="5979"/>
            </a:xfrm>
          </p:grpSpPr>
          <p:sp>
            <p:nvSpPr>
              <p:cNvPr id="83" name="流程图: 文档 82"/>
              <p:cNvSpPr/>
              <p:nvPr/>
            </p:nvSpPr>
            <p:spPr>
              <a:xfrm>
                <a:off x="932" y="8512"/>
                <a:ext cx="4127" cy="1139"/>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sz="1600"/>
                  <a:t>多属性关联的情感流可视化方法</a:t>
                </a:r>
                <a:endParaRPr lang="zh-CN" altLang="en-US" sz="1600"/>
              </a:p>
            </p:txBody>
          </p:sp>
          <p:sp>
            <p:nvSpPr>
              <p:cNvPr id="85" name="流程图: 文档 84"/>
              <p:cNvSpPr/>
              <p:nvPr/>
            </p:nvSpPr>
            <p:spPr>
              <a:xfrm>
                <a:off x="5341" y="8512"/>
                <a:ext cx="4128" cy="972"/>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sz="1600"/>
                  <a:t>主题气泡轴可视化方法</a:t>
                </a:r>
                <a:endParaRPr lang="zh-CN" altLang="en-US" sz="1600"/>
              </a:p>
            </p:txBody>
          </p:sp>
          <p:sp>
            <p:nvSpPr>
              <p:cNvPr id="86" name="流程图: 文档 85"/>
              <p:cNvSpPr/>
              <p:nvPr/>
            </p:nvSpPr>
            <p:spPr>
              <a:xfrm>
                <a:off x="14150" y="8512"/>
                <a:ext cx="4128" cy="849"/>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sz="1600"/>
                  <a:t>融合社交媒体特征的票房影响因素可视化方法</a:t>
                </a:r>
                <a:endParaRPr lang="zh-CN" altLang="en-US" sz="1600"/>
              </a:p>
            </p:txBody>
          </p:sp>
          <p:sp>
            <p:nvSpPr>
              <p:cNvPr id="87" name="流程图: 文档 86"/>
              <p:cNvSpPr/>
              <p:nvPr/>
            </p:nvSpPr>
            <p:spPr>
              <a:xfrm>
                <a:off x="9779" y="8512"/>
                <a:ext cx="4128" cy="849"/>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sz="1600"/>
                  <a:t>多属性关联的消息扩散关系网络可视化方法</a:t>
                </a:r>
                <a:endParaRPr lang="zh-CN" altLang="en-US" sz="1600"/>
              </a:p>
            </p:txBody>
          </p:sp>
          <p:cxnSp>
            <p:nvCxnSpPr>
              <p:cNvPr id="88" name="肘形连接符 87"/>
              <p:cNvCxnSpPr>
                <a:endCxn id="87" idx="0"/>
              </p:cNvCxnSpPr>
              <p:nvPr/>
            </p:nvCxnSpPr>
            <p:spPr>
              <a:xfrm rot="5400000">
                <a:off x="12923" y="5235"/>
                <a:ext cx="2196" cy="4357"/>
              </a:xfrm>
              <a:prstGeom prst="bentConnector3">
                <a:avLst>
                  <a:gd name="adj1" fmla="val 75614"/>
                </a:avLst>
              </a:prstGeom>
            </p:spPr>
            <p:style>
              <a:lnRef idx="1">
                <a:schemeClr val="dk1"/>
              </a:lnRef>
              <a:fillRef idx="0">
                <a:schemeClr val="dk1"/>
              </a:fillRef>
              <a:effectRef idx="0">
                <a:schemeClr val="dk1"/>
              </a:effectRef>
              <a:fontRef idx="minor">
                <a:schemeClr val="tx1"/>
              </a:fontRef>
            </p:style>
          </p:cxnSp>
          <p:sp>
            <p:nvSpPr>
              <p:cNvPr id="89" name="流程图: 文档 88"/>
              <p:cNvSpPr/>
              <p:nvPr/>
            </p:nvSpPr>
            <p:spPr>
              <a:xfrm>
                <a:off x="7952" y="9484"/>
                <a:ext cx="3399" cy="623"/>
              </a:xfrm>
              <a:prstGeom prst="flowChartDocumen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sz="1600"/>
                  <a:t>辅助视图可视化方法</a:t>
                </a:r>
                <a:endParaRPr lang="zh-CN" altLang="en-US" sz="1600"/>
              </a:p>
            </p:txBody>
          </p:sp>
          <p:sp>
            <p:nvSpPr>
              <p:cNvPr id="90" name="矩形 89"/>
              <p:cNvSpPr/>
              <p:nvPr/>
            </p:nvSpPr>
            <p:spPr>
              <a:xfrm>
                <a:off x="15071" y="5200"/>
                <a:ext cx="2257" cy="1116"/>
              </a:xfrm>
              <a:prstGeom prst="rect">
                <a:avLst/>
              </a:prstGeom>
            </p:spPr>
            <p:style>
              <a:lnRef idx="2">
                <a:schemeClr val="dk1"/>
              </a:lnRef>
              <a:fillRef idx="1">
                <a:schemeClr val="lt1"/>
              </a:fillRef>
              <a:effectRef idx="0">
                <a:schemeClr val="dk1"/>
              </a:effectRef>
              <a:fontRef idx="minor">
                <a:schemeClr val="dk1"/>
              </a:fontRef>
            </p:style>
            <p:txBody>
              <a:bodyPr rtlCol="0" anchor="ctr"/>
              <a:p>
                <a:pPr algn="ctr"/>
                <a:r>
                  <a:rPr lang="zh-CN" altLang="en-US"/>
                  <a:t>可视化方法映射</a:t>
                </a:r>
                <a:endParaRPr lang="zh-CN" altLang="en-US"/>
              </a:p>
            </p:txBody>
          </p:sp>
          <p:cxnSp>
            <p:nvCxnSpPr>
              <p:cNvPr id="91" name="肘形连接符 90"/>
              <p:cNvCxnSpPr>
                <a:endCxn id="90" idx="1"/>
              </p:cNvCxnSpPr>
              <p:nvPr/>
            </p:nvCxnSpPr>
            <p:spPr>
              <a:xfrm flipV="1">
                <a:off x="14192" y="5758"/>
                <a:ext cx="879" cy="3"/>
              </a:xfrm>
              <a:prstGeom prst="bentConnector3">
                <a:avLst>
                  <a:gd name="adj1" fmla="val 50057"/>
                </a:avLst>
              </a:prstGeom>
              <a:ln>
                <a:tailEnd type="arrow" w="med" len="med"/>
              </a:ln>
            </p:spPr>
            <p:style>
              <a:lnRef idx="1">
                <a:schemeClr val="dk1"/>
              </a:lnRef>
              <a:fillRef idx="0">
                <a:schemeClr val="dk1"/>
              </a:fillRef>
              <a:effectRef idx="0">
                <a:schemeClr val="dk1"/>
              </a:effectRef>
              <a:fontRef idx="minor">
                <a:schemeClr val="tx1"/>
              </a:fontRef>
            </p:style>
          </p:cxnSp>
          <p:cxnSp>
            <p:nvCxnSpPr>
              <p:cNvPr id="92" name="肘形连接符 91"/>
              <p:cNvCxnSpPr>
                <a:endCxn id="90" idx="1"/>
              </p:cNvCxnSpPr>
              <p:nvPr/>
            </p:nvCxnSpPr>
            <p:spPr>
              <a:xfrm>
                <a:off x="14192" y="4127"/>
                <a:ext cx="879" cy="1631"/>
              </a:xfrm>
              <a:prstGeom prst="bentConnector3">
                <a:avLst>
                  <a:gd name="adj1" fmla="val 50057"/>
                </a:avLst>
              </a:prstGeom>
            </p:spPr>
            <p:style>
              <a:lnRef idx="1">
                <a:schemeClr val="dk1"/>
              </a:lnRef>
              <a:fillRef idx="0">
                <a:schemeClr val="dk1"/>
              </a:fillRef>
              <a:effectRef idx="0">
                <a:schemeClr val="dk1"/>
              </a:effectRef>
              <a:fontRef idx="minor">
                <a:schemeClr val="tx1"/>
              </a:fontRef>
            </p:style>
          </p:cxnSp>
          <p:cxnSp>
            <p:nvCxnSpPr>
              <p:cNvPr id="93" name="肘形连接符 92"/>
              <p:cNvCxnSpPr>
                <a:endCxn id="90" idx="1"/>
              </p:cNvCxnSpPr>
              <p:nvPr/>
            </p:nvCxnSpPr>
            <p:spPr>
              <a:xfrm flipV="1">
                <a:off x="14192" y="5758"/>
                <a:ext cx="879" cy="1659"/>
              </a:xfrm>
              <a:prstGeom prst="bentConnector3">
                <a:avLst>
                  <a:gd name="adj1" fmla="val 50057"/>
                </a:avLst>
              </a:prstGeom>
            </p:spPr>
            <p:style>
              <a:lnRef idx="1">
                <a:schemeClr val="dk1"/>
              </a:lnRef>
              <a:fillRef idx="0">
                <a:schemeClr val="dk1"/>
              </a:fillRef>
              <a:effectRef idx="0">
                <a:schemeClr val="dk1"/>
              </a:effectRef>
              <a:fontRef idx="minor">
                <a:schemeClr val="tx1"/>
              </a:fontRef>
            </p:style>
          </p:cxnSp>
          <p:cxnSp>
            <p:nvCxnSpPr>
              <p:cNvPr id="94" name="肘形连接符 93"/>
              <p:cNvCxnSpPr>
                <a:stCxn id="90" idx="2"/>
              </p:cNvCxnSpPr>
              <p:nvPr/>
            </p:nvCxnSpPr>
            <p:spPr>
              <a:xfrm rot="5400000">
                <a:off x="8500" y="812"/>
                <a:ext cx="2196" cy="13204"/>
              </a:xfrm>
              <a:prstGeom prst="bentConnector3">
                <a:avLst>
                  <a:gd name="adj1" fmla="val 75409"/>
                </a:avLst>
              </a:prstGeom>
              <a:ln w="12700"/>
            </p:spPr>
            <p:style>
              <a:lnRef idx="1">
                <a:schemeClr val="dk1"/>
              </a:lnRef>
              <a:fillRef idx="0">
                <a:schemeClr val="dk1"/>
              </a:fillRef>
              <a:effectRef idx="0">
                <a:schemeClr val="dk1"/>
              </a:effectRef>
              <a:fontRef idx="minor">
                <a:schemeClr val="tx1"/>
              </a:fontRef>
            </p:style>
          </p:cxnSp>
          <p:cxnSp>
            <p:nvCxnSpPr>
              <p:cNvPr id="95" name="肘形连接符 94"/>
              <p:cNvCxnSpPr>
                <a:stCxn id="90" idx="2"/>
              </p:cNvCxnSpPr>
              <p:nvPr/>
            </p:nvCxnSpPr>
            <p:spPr>
              <a:xfrm rot="5400000">
                <a:off x="10704" y="3016"/>
                <a:ext cx="2196" cy="8795"/>
              </a:xfrm>
              <a:prstGeom prst="bentConnector3">
                <a:avLst>
                  <a:gd name="adj1" fmla="val 75569"/>
                </a:avLst>
              </a:prstGeom>
            </p:spPr>
            <p:style>
              <a:lnRef idx="1">
                <a:schemeClr val="dk1"/>
              </a:lnRef>
              <a:fillRef idx="0">
                <a:schemeClr val="dk1"/>
              </a:fillRef>
              <a:effectRef idx="0">
                <a:schemeClr val="dk1"/>
              </a:effectRef>
              <a:fontRef idx="minor">
                <a:schemeClr val="tx1"/>
              </a:fontRef>
            </p:style>
          </p:cxnSp>
          <p:cxnSp>
            <p:nvCxnSpPr>
              <p:cNvPr id="96" name="直接连接符 95"/>
              <p:cNvCxnSpPr>
                <a:stCxn id="90" idx="2"/>
              </p:cNvCxnSpPr>
              <p:nvPr/>
            </p:nvCxnSpPr>
            <p:spPr>
              <a:xfrm>
                <a:off x="16200" y="6316"/>
                <a:ext cx="14" cy="2196"/>
              </a:xfrm>
              <a:prstGeom prst="line">
                <a:avLst/>
              </a:prstGeom>
            </p:spPr>
            <p:style>
              <a:lnRef idx="1">
                <a:schemeClr val="dk1"/>
              </a:lnRef>
              <a:fillRef idx="0">
                <a:schemeClr val="dk1"/>
              </a:fillRef>
              <a:effectRef idx="0">
                <a:schemeClr val="dk1"/>
              </a:effectRef>
              <a:fontRef idx="minor">
                <a:schemeClr val="tx1"/>
              </a:fontRef>
            </p:style>
          </p:cxnSp>
        </p:grpSp>
        <p:cxnSp>
          <p:nvCxnSpPr>
            <p:cNvPr id="97" name="肘形连接符 96"/>
            <p:cNvCxnSpPr>
              <a:stCxn id="90" idx="2"/>
            </p:cNvCxnSpPr>
            <p:nvPr/>
          </p:nvCxnSpPr>
          <p:spPr>
            <a:xfrm rot="5400000">
              <a:off x="11342" y="4626"/>
              <a:ext cx="3168" cy="6548"/>
            </a:xfrm>
            <a:prstGeom prst="bentConnector3">
              <a:avLst>
                <a:gd name="adj1" fmla="val 52683"/>
              </a:avLst>
            </a:prstGeom>
          </p:spPr>
          <p:style>
            <a:lnRef idx="1">
              <a:schemeClr val="dk1"/>
            </a:lnRef>
            <a:fillRef idx="0">
              <a:schemeClr val="dk1"/>
            </a:fillRef>
            <a:effectRef idx="0">
              <a:schemeClr val="dk1"/>
            </a:effectRef>
            <a:fontRef idx="minor">
              <a:schemeClr val="tx1"/>
            </a:fontRef>
          </p:style>
        </p:cxnSp>
      </p:grpSp>
      <p:grpSp>
        <p:nvGrpSpPr>
          <p:cNvPr id="98" name="组合 97"/>
          <p:cNvGrpSpPr/>
          <p:nvPr/>
        </p:nvGrpSpPr>
        <p:grpSpPr>
          <a:xfrm>
            <a:off x="6045200" y="1514475"/>
            <a:ext cx="5666105" cy="1600200"/>
            <a:chOff x="9520" y="2847"/>
            <a:chExt cx="8923" cy="2520"/>
          </a:xfrm>
        </p:grpSpPr>
        <p:pic>
          <p:nvPicPr>
            <p:cNvPr id="99" name="图片 98" descr="人"/>
            <p:cNvPicPr>
              <a:picLocks noChangeAspect="1"/>
            </p:cNvPicPr>
            <p:nvPr/>
          </p:nvPicPr>
          <p:blipFill>
            <a:blip r:embed="rId1"/>
            <a:stretch>
              <a:fillRect/>
            </a:stretch>
          </p:blipFill>
          <p:spPr>
            <a:xfrm>
              <a:off x="16163" y="2847"/>
              <a:ext cx="2280" cy="1280"/>
            </a:xfrm>
            <a:prstGeom prst="rect">
              <a:avLst/>
            </a:prstGeom>
          </p:spPr>
        </p:pic>
        <p:cxnSp>
          <p:nvCxnSpPr>
            <p:cNvPr id="101" name="肘形连接符 100"/>
            <p:cNvCxnSpPr/>
            <p:nvPr/>
          </p:nvCxnSpPr>
          <p:spPr>
            <a:xfrm rot="10800000" flipV="1">
              <a:off x="9520" y="3567"/>
              <a:ext cx="7220" cy="1800"/>
            </a:xfrm>
            <a:prstGeom prst="bentConnector2">
              <a:avLst/>
            </a:prstGeom>
            <a:ln>
              <a:tailEnd type="arrow" w="med" len="med"/>
            </a:ln>
          </p:spPr>
          <p:style>
            <a:lnRef idx="1">
              <a:schemeClr val="dk1"/>
            </a:lnRef>
            <a:fillRef idx="0">
              <a:schemeClr val="dk1"/>
            </a:fillRef>
            <a:effectRef idx="0">
              <a:schemeClr val="dk1"/>
            </a:effectRef>
            <a:fontRef idx="minor">
              <a:schemeClr val="tx1"/>
            </a:fontRef>
          </p:style>
        </p:cxnSp>
        <p:sp>
          <p:nvSpPr>
            <p:cNvPr id="102" name="文本框 101"/>
            <p:cNvSpPr txBox="1"/>
            <p:nvPr/>
          </p:nvSpPr>
          <p:spPr>
            <a:xfrm>
              <a:off x="14192" y="2847"/>
              <a:ext cx="2273" cy="580"/>
            </a:xfrm>
            <a:prstGeom prst="rect">
              <a:avLst/>
            </a:prstGeom>
            <a:noFill/>
          </p:spPr>
          <p:txBody>
            <a:bodyPr wrap="square" rtlCol="0">
              <a:spAutoFit/>
            </a:bodyPr>
            <a:p>
              <a:r>
                <a:rPr lang="zh-CN" altLang="en-US"/>
                <a:t>交互与反馈</a:t>
              </a:r>
              <a:endParaRPr lang="zh-CN" altLang="en-US"/>
            </a:p>
          </p:txBody>
        </p:sp>
        <p:sp>
          <p:nvSpPr>
            <p:cNvPr id="103" name="文本框 102"/>
            <p:cNvSpPr txBox="1"/>
            <p:nvPr/>
          </p:nvSpPr>
          <p:spPr>
            <a:xfrm>
              <a:off x="9530" y="3935"/>
              <a:ext cx="1281" cy="1016"/>
            </a:xfrm>
            <a:prstGeom prst="rect">
              <a:avLst/>
            </a:prstGeom>
            <a:noFill/>
          </p:spPr>
          <p:txBody>
            <a:bodyPr wrap="square" rtlCol="0">
              <a:spAutoFit/>
            </a:bodyPr>
            <a:p>
              <a:r>
                <a:rPr lang="zh-CN" altLang="en-US"/>
                <a:t>数据</a:t>
              </a:r>
              <a:endParaRPr lang="zh-CN" altLang="en-US"/>
            </a:p>
            <a:p>
              <a:r>
                <a:rPr lang="zh-CN" altLang="en-US"/>
                <a:t>处理</a:t>
              </a: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0"/>
                                        </p:tgtEl>
                                        <p:attrNameLst>
                                          <p:attrName>style.visibility</p:attrName>
                                        </p:attrNameLst>
                                      </p:cBhvr>
                                      <p:to>
                                        <p:strVal val="visible"/>
                                      </p:to>
                                    </p:set>
                                    <p:animEffect transition="in" filter="blinds(horizontal)">
                                      <p:cBhvr>
                                        <p:cTn id="7" dur="500"/>
                                        <p:tgtEl>
                                          <p:spTgt spid="10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4"/>
                                        </p:tgtEl>
                                        <p:attrNameLst>
                                          <p:attrName>style.visibility</p:attrName>
                                        </p:attrNameLst>
                                      </p:cBhvr>
                                      <p:to>
                                        <p:strVal val="visible"/>
                                      </p:to>
                                    </p:set>
                                    <p:animEffect transition="in" filter="blinds(horizontal)">
                                      <p:cBhvr>
                                        <p:cTn id="22" dur="500"/>
                                        <p:tgtEl>
                                          <p:spTgt spid="54"/>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81"/>
                                        </p:tgtEl>
                                        <p:attrNameLst>
                                          <p:attrName>style.visibility</p:attrName>
                                        </p:attrNameLst>
                                      </p:cBhvr>
                                      <p:to>
                                        <p:strVal val="visible"/>
                                      </p:to>
                                    </p:set>
                                    <p:animEffect transition="in" filter="blinds(horizontal)">
                                      <p:cBhvr>
                                        <p:cTn id="27" dur="500"/>
                                        <p:tgtEl>
                                          <p:spTgt spid="81"/>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98"/>
                                        </p:tgtEl>
                                        <p:attrNameLst>
                                          <p:attrName>style.visibility</p:attrName>
                                        </p:attrNameLst>
                                      </p:cBhvr>
                                      <p:to>
                                        <p:strVal val="visible"/>
                                      </p:to>
                                    </p:set>
                                    <p:animEffect transition="in" filter="blinds(horizontal)">
                                      <p:cBhvr>
                                        <p:cTn id="32"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1356</Words>
  <Application>WPS 演示</Application>
  <PresentationFormat>宽屏</PresentationFormat>
  <Paragraphs>147</Paragraphs>
  <Slides>9</Slides>
  <Notes>0</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9</vt:i4>
      </vt:variant>
    </vt:vector>
  </HeadingPairs>
  <TitlesOfParts>
    <vt:vector size="30" baseType="lpstr">
      <vt:lpstr>Arial</vt:lpstr>
      <vt:lpstr>方正书宋_GBK</vt:lpstr>
      <vt:lpstr>Wingdings</vt:lpstr>
      <vt:lpstr>Hiragino Sans GB W6</vt:lpstr>
      <vt:lpstr>华文中宋</vt:lpstr>
      <vt:lpstr>微软雅黑</vt:lpstr>
      <vt:lpstr>汉仪旗黑</vt:lpstr>
      <vt:lpstr>宋体</vt:lpstr>
      <vt:lpstr>Arial Unicode MS</vt:lpstr>
      <vt:lpstr>Calibri</vt:lpstr>
      <vt:lpstr>汉仪书宋二KW</vt:lpstr>
      <vt:lpstr>Calibri Light</vt:lpstr>
      <vt:lpstr>Helvetica Neue</vt:lpstr>
      <vt:lpstr>Hiragino Sans GB W3</vt:lpstr>
      <vt:lpstr>Calibri Bold</vt:lpstr>
      <vt:lpstr>华文新魏</vt:lpstr>
      <vt:lpstr>华文琥珀</vt:lpstr>
      <vt:lpstr>微软雅黑</vt:lpstr>
      <vt:lpstr>楷体</vt:lpstr>
      <vt:lpstr>汉仪楷体KW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imaginexie</dc:creator>
  <cp:lastModifiedBy>imaginexie</cp:lastModifiedBy>
  <cp:revision>16</cp:revision>
  <dcterms:created xsi:type="dcterms:W3CDTF">2021-06-06T08:14:23Z</dcterms:created>
  <dcterms:modified xsi:type="dcterms:W3CDTF">2021-06-06T08:14:23Z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2052-3.6.1.5768</vt:lpwstr>
  </property>
</Properties>
</file>

<file path=docProps/thumbnail.jpeg>
</file>